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8"/>
  </p:notesMasterIdLst>
  <p:handoutMasterIdLst>
    <p:handoutMasterId r:id="rId29"/>
  </p:handoutMasterIdLst>
  <p:sldIdLst>
    <p:sldId id="264" r:id="rId5"/>
    <p:sldId id="274" r:id="rId6"/>
    <p:sldId id="330" r:id="rId7"/>
    <p:sldId id="348" r:id="rId8"/>
    <p:sldId id="265" r:id="rId9"/>
    <p:sldId id="343" r:id="rId10"/>
    <p:sldId id="339" r:id="rId11"/>
    <p:sldId id="340" r:id="rId12"/>
    <p:sldId id="341" r:id="rId13"/>
    <p:sldId id="336" r:id="rId14"/>
    <p:sldId id="328" r:id="rId15"/>
    <p:sldId id="329" r:id="rId16"/>
    <p:sldId id="346" r:id="rId17"/>
    <p:sldId id="347" r:id="rId18"/>
    <p:sldId id="344" r:id="rId19"/>
    <p:sldId id="345" r:id="rId20"/>
    <p:sldId id="342" r:id="rId21"/>
    <p:sldId id="273" r:id="rId22"/>
    <p:sldId id="277" r:id="rId23"/>
    <p:sldId id="279" r:id="rId24"/>
    <p:sldId id="284" r:id="rId25"/>
    <p:sldId id="281" r:id="rId26"/>
    <p:sldId id="331" r:id="rId27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969AA0"/>
    <a:srgbClr val="A7AAAF"/>
    <a:srgbClr val="ACAFB4"/>
    <a:srgbClr val="888C94"/>
    <a:srgbClr val="797E87"/>
    <a:srgbClr val="006FB8"/>
    <a:srgbClr val="15487A"/>
    <a:srgbClr val="2F3083"/>
    <a:srgbClr val="0C5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13BB0F-6C51-476C-BC34-AA5D213F6738}" v="8" dt="2021-03-29T15:30:11.094"/>
    <p1510:client id="{43727CBF-E781-4E3B-9737-19B38892B191}" v="204" dt="2021-03-29T04:15:44.1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92" autoAdjust="0"/>
    <p:restoredTop sz="84489" autoAdjust="0"/>
  </p:normalViewPr>
  <p:slideViewPr>
    <p:cSldViewPr snapToGrid="0">
      <p:cViewPr varScale="1">
        <p:scale>
          <a:sx n="72" d="100"/>
          <a:sy n="72" d="100"/>
        </p:scale>
        <p:origin x="830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19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5268EC-8EFC-4E10-BDFA-B5F8CAD6DD4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0E36844-054A-4EBA-A2E3-5D220456763A}">
      <dgm:prSet phldrT="[Text]"/>
      <dgm:spPr/>
      <dgm:t>
        <a:bodyPr/>
        <a:lstStyle/>
        <a:p>
          <a:r>
            <a:rPr lang="en-US" dirty="0"/>
            <a:t>Diagnose &amp; Discover Pain Points</a:t>
          </a:r>
        </a:p>
      </dgm:t>
    </dgm:pt>
    <dgm:pt modelId="{1A9C8759-49F6-40FE-A65D-B305F9FFC09A}" type="parTrans" cxnId="{E7AD741A-9598-4D99-83C4-2C27D7A6C7D7}">
      <dgm:prSet/>
      <dgm:spPr/>
      <dgm:t>
        <a:bodyPr/>
        <a:lstStyle/>
        <a:p>
          <a:endParaRPr lang="en-US"/>
        </a:p>
      </dgm:t>
    </dgm:pt>
    <dgm:pt modelId="{F9148B9A-DFDB-43B9-AA9B-6AF34A1FA741}" type="sibTrans" cxnId="{E7AD741A-9598-4D99-83C4-2C27D7A6C7D7}">
      <dgm:prSet/>
      <dgm:spPr/>
      <dgm:t>
        <a:bodyPr/>
        <a:lstStyle/>
        <a:p>
          <a:endParaRPr lang="en-US"/>
        </a:p>
      </dgm:t>
    </dgm:pt>
    <dgm:pt modelId="{6411AC8D-6E6F-4165-B352-48C35F836395}">
      <dgm:prSet phldrT="[Text]"/>
      <dgm:spPr/>
      <dgm:t>
        <a:bodyPr/>
        <a:lstStyle/>
        <a:p>
          <a:r>
            <a:rPr lang="en-US" dirty="0"/>
            <a:t>Explore Solutions - Break Out Sessions</a:t>
          </a:r>
        </a:p>
      </dgm:t>
    </dgm:pt>
    <dgm:pt modelId="{68FDBD4A-214E-4D61-9427-50129301FB79}" type="parTrans" cxnId="{33AF2A15-EA5D-4F54-A886-AD44DFF817CA}">
      <dgm:prSet/>
      <dgm:spPr/>
      <dgm:t>
        <a:bodyPr/>
        <a:lstStyle/>
        <a:p>
          <a:endParaRPr lang="en-US"/>
        </a:p>
      </dgm:t>
    </dgm:pt>
    <dgm:pt modelId="{9615DAE5-2C28-40EA-9D6B-C382B14A222B}" type="sibTrans" cxnId="{33AF2A15-EA5D-4F54-A886-AD44DFF817CA}">
      <dgm:prSet/>
      <dgm:spPr/>
      <dgm:t>
        <a:bodyPr/>
        <a:lstStyle/>
        <a:p>
          <a:endParaRPr lang="en-US"/>
        </a:p>
      </dgm:t>
    </dgm:pt>
    <dgm:pt modelId="{57242087-66AC-412C-A52E-C3665BF3E614}">
      <dgm:prSet phldrT="[Text]"/>
      <dgm:spPr/>
      <dgm:t>
        <a:bodyPr/>
        <a:lstStyle/>
        <a:p>
          <a:r>
            <a:rPr lang="en-US" dirty="0"/>
            <a:t>How to Create Plan for your Future Firm</a:t>
          </a:r>
        </a:p>
      </dgm:t>
    </dgm:pt>
    <dgm:pt modelId="{E8FC5465-F405-4347-AB1D-6E9782DD4A88}" type="parTrans" cxnId="{C9AE9090-8F4A-4C27-9BAC-9C9F56C98B2F}">
      <dgm:prSet/>
      <dgm:spPr/>
      <dgm:t>
        <a:bodyPr/>
        <a:lstStyle/>
        <a:p>
          <a:endParaRPr lang="en-US"/>
        </a:p>
      </dgm:t>
    </dgm:pt>
    <dgm:pt modelId="{CFBC2180-7490-4786-8D22-A2D502B4258A}" type="sibTrans" cxnId="{C9AE9090-8F4A-4C27-9BAC-9C9F56C98B2F}">
      <dgm:prSet/>
      <dgm:spPr/>
      <dgm:t>
        <a:bodyPr/>
        <a:lstStyle/>
        <a:p>
          <a:endParaRPr lang="en-US"/>
        </a:p>
      </dgm:t>
    </dgm:pt>
    <dgm:pt modelId="{65CA5081-5844-4762-A856-17387EF70500}" type="pres">
      <dgm:prSet presAssocID="{985268EC-8EFC-4E10-BDFA-B5F8CAD6DD49}" presName="Name0" presStyleCnt="0">
        <dgm:presLayoutVars>
          <dgm:chMax val="7"/>
          <dgm:chPref val="7"/>
          <dgm:dir/>
        </dgm:presLayoutVars>
      </dgm:prSet>
      <dgm:spPr/>
    </dgm:pt>
    <dgm:pt modelId="{ECEC8C31-3D43-4A66-9C81-4720EDFD258B}" type="pres">
      <dgm:prSet presAssocID="{985268EC-8EFC-4E10-BDFA-B5F8CAD6DD49}" presName="Name1" presStyleCnt="0"/>
      <dgm:spPr/>
    </dgm:pt>
    <dgm:pt modelId="{2D8C7C5A-52A9-4134-A22D-E269CAB6A3D1}" type="pres">
      <dgm:prSet presAssocID="{985268EC-8EFC-4E10-BDFA-B5F8CAD6DD49}" presName="cycle" presStyleCnt="0"/>
      <dgm:spPr/>
    </dgm:pt>
    <dgm:pt modelId="{1464932F-2D8F-4258-91C8-171BBB8995F5}" type="pres">
      <dgm:prSet presAssocID="{985268EC-8EFC-4E10-BDFA-B5F8CAD6DD49}" presName="srcNode" presStyleLbl="node1" presStyleIdx="0" presStyleCnt="3"/>
      <dgm:spPr/>
    </dgm:pt>
    <dgm:pt modelId="{B597B92F-A3B1-477F-9864-BB7FE588A93B}" type="pres">
      <dgm:prSet presAssocID="{985268EC-8EFC-4E10-BDFA-B5F8CAD6DD49}" presName="conn" presStyleLbl="parChTrans1D2" presStyleIdx="0" presStyleCnt="1"/>
      <dgm:spPr/>
    </dgm:pt>
    <dgm:pt modelId="{C9C81F20-C682-43E8-AA95-5803E9053804}" type="pres">
      <dgm:prSet presAssocID="{985268EC-8EFC-4E10-BDFA-B5F8CAD6DD49}" presName="extraNode" presStyleLbl="node1" presStyleIdx="0" presStyleCnt="3"/>
      <dgm:spPr/>
    </dgm:pt>
    <dgm:pt modelId="{5C4830CE-B792-4630-BE68-35633F335917}" type="pres">
      <dgm:prSet presAssocID="{985268EC-8EFC-4E10-BDFA-B5F8CAD6DD49}" presName="dstNode" presStyleLbl="node1" presStyleIdx="0" presStyleCnt="3"/>
      <dgm:spPr/>
    </dgm:pt>
    <dgm:pt modelId="{5599D029-BFC6-437C-87EE-E26B299DEA67}" type="pres">
      <dgm:prSet presAssocID="{80E36844-054A-4EBA-A2E3-5D220456763A}" presName="text_1" presStyleLbl="node1" presStyleIdx="0" presStyleCnt="3">
        <dgm:presLayoutVars>
          <dgm:bulletEnabled val="1"/>
        </dgm:presLayoutVars>
      </dgm:prSet>
      <dgm:spPr/>
    </dgm:pt>
    <dgm:pt modelId="{3B0AE1DA-5699-4449-9B47-7311DDE3DA2E}" type="pres">
      <dgm:prSet presAssocID="{80E36844-054A-4EBA-A2E3-5D220456763A}" presName="accent_1" presStyleCnt="0"/>
      <dgm:spPr/>
    </dgm:pt>
    <dgm:pt modelId="{9D706BD4-AF95-42AB-85E7-0986138DCA81}" type="pres">
      <dgm:prSet presAssocID="{80E36844-054A-4EBA-A2E3-5D220456763A}" presName="accentRepeatNode" presStyleLbl="solidFgAcc1" presStyleIdx="0" presStyleCnt="3"/>
      <dgm:spPr/>
    </dgm:pt>
    <dgm:pt modelId="{A6B4DEB5-3D6B-47A6-BC9F-E91DEB9471ED}" type="pres">
      <dgm:prSet presAssocID="{6411AC8D-6E6F-4165-B352-48C35F836395}" presName="text_2" presStyleLbl="node1" presStyleIdx="1" presStyleCnt="3">
        <dgm:presLayoutVars>
          <dgm:bulletEnabled val="1"/>
        </dgm:presLayoutVars>
      </dgm:prSet>
      <dgm:spPr/>
    </dgm:pt>
    <dgm:pt modelId="{9E67377A-CC56-4FC7-9E7B-9690C2A114DD}" type="pres">
      <dgm:prSet presAssocID="{6411AC8D-6E6F-4165-B352-48C35F836395}" presName="accent_2" presStyleCnt="0"/>
      <dgm:spPr/>
    </dgm:pt>
    <dgm:pt modelId="{DD5790E3-9595-4605-BCF3-DD2997812AA2}" type="pres">
      <dgm:prSet presAssocID="{6411AC8D-6E6F-4165-B352-48C35F836395}" presName="accentRepeatNode" presStyleLbl="solidFgAcc1" presStyleIdx="1" presStyleCnt="3"/>
      <dgm:spPr/>
    </dgm:pt>
    <dgm:pt modelId="{50311EF0-AFBF-4B58-A85F-498D083FC4A1}" type="pres">
      <dgm:prSet presAssocID="{57242087-66AC-412C-A52E-C3665BF3E614}" presName="text_3" presStyleLbl="node1" presStyleIdx="2" presStyleCnt="3">
        <dgm:presLayoutVars>
          <dgm:bulletEnabled val="1"/>
        </dgm:presLayoutVars>
      </dgm:prSet>
      <dgm:spPr/>
    </dgm:pt>
    <dgm:pt modelId="{5E58A92A-3240-4008-B8E2-C0F53BBACB00}" type="pres">
      <dgm:prSet presAssocID="{57242087-66AC-412C-A52E-C3665BF3E614}" presName="accent_3" presStyleCnt="0"/>
      <dgm:spPr/>
    </dgm:pt>
    <dgm:pt modelId="{D3BC5D34-2589-4044-BC22-BF2C5D7C0511}" type="pres">
      <dgm:prSet presAssocID="{57242087-66AC-412C-A52E-C3665BF3E614}" presName="accentRepeatNode" presStyleLbl="solidFgAcc1" presStyleIdx="2" presStyleCnt="3"/>
      <dgm:spPr/>
    </dgm:pt>
  </dgm:ptLst>
  <dgm:cxnLst>
    <dgm:cxn modelId="{17178009-B091-4EBE-8270-1616AEB0229B}" type="presOf" srcId="{57242087-66AC-412C-A52E-C3665BF3E614}" destId="{50311EF0-AFBF-4B58-A85F-498D083FC4A1}" srcOrd="0" destOrd="0" presId="urn:microsoft.com/office/officeart/2008/layout/VerticalCurvedList"/>
    <dgm:cxn modelId="{33DC5A10-BB63-4135-9C1B-270F60F22E43}" type="presOf" srcId="{80E36844-054A-4EBA-A2E3-5D220456763A}" destId="{5599D029-BFC6-437C-87EE-E26B299DEA67}" srcOrd="0" destOrd="0" presId="urn:microsoft.com/office/officeart/2008/layout/VerticalCurvedList"/>
    <dgm:cxn modelId="{33AF2A15-EA5D-4F54-A886-AD44DFF817CA}" srcId="{985268EC-8EFC-4E10-BDFA-B5F8CAD6DD49}" destId="{6411AC8D-6E6F-4165-B352-48C35F836395}" srcOrd="1" destOrd="0" parTransId="{68FDBD4A-214E-4D61-9427-50129301FB79}" sibTransId="{9615DAE5-2C28-40EA-9D6B-C382B14A222B}"/>
    <dgm:cxn modelId="{E7AD741A-9598-4D99-83C4-2C27D7A6C7D7}" srcId="{985268EC-8EFC-4E10-BDFA-B5F8CAD6DD49}" destId="{80E36844-054A-4EBA-A2E3-5D220456763A}" srcOrd="0" destOrd="0" parTransId="{1A9C8759-49F6-40FE-A65D-B305F9FFC09A}" sibTransId="{F9148B9A-DFDB-43B9-AA9B-6AF34A1FA741}"/>
    <dgm:cxn modelId="{88356673-3F97-4D73-BE24-C6D6596B882E}" type="presOf" srcId="{6411AC8D-6E6F-4165-B352-48C35F836395}" destId="{A6B4DEB5-3D6B-47A6-BC9F-E91DEB9471ED}" srcOrd="0" destOrd="0" presId="urn:microsoft.com/office/officeart/2008/layout/VerticalCurvedList"/>
    <dgm:cxn modelId="{DAA12085-3829-4542-9C34-805A75F926BF}" type="presOf" srcId="{F9148B9A-DFDB-43B9-AA9B-6AF34A1FA741}" destId="{B597B92F-A3B1-477F-9864-BB7FE588A93B}" srcOrd="0" destOrd="0" presId="urn:microsoft.com/office/officeart/2008/layout/VerticalCurvedList"/>
    <dgm:cxn modelId="{C9AE9090-8F4A-4C27-9BAC-9C9F56C98B2F}" srcId="{985268EC-8EFC-4E10-BDFA-B5F8CAD6DD49}" destId="{57242087-66AC-412C-A52E-C3665BF3E614}" srcOrd="2" destOrd="0" parTransId="{E8FC5465-F405-4347-AB1D-6E9782DD4A88}" sibTransId="{CFBC2180-7490-4786-8D22-A2D502B4258A}"/>
    <dgm:cxn modelId="{AC44ABD1-AF60-4232-B1D5-3FBCE67C4938}" type="presOf" srcId="{985268EC-8EFC-4E10-BDFA-B5F8CAD6DD49}" destId="{65CA5081-5844-4762-A856-17387EF70500}" srcOrd="0" destOrd="0" presId="urn:microsoft.com/office/officeart/2008/layout/VerticalCurvedList"/>
    <dgm:cxn modelId="{3833B5EA-0B9A-4FB1-B6F6-351B7E316552}" type="presParOf" srcId="{65CA5081-5844-4762-A856-17387EF70500}" destId="{ECEC8C31-3D43-4A66-9C81-4720EDFD258B}" srcOrd="0" destOrd="0" presId="urn:microsoft.com/office/officeart/2008/layout/VerticalCurvedList"/>
    <dgm:cxn modelId="{E8003CF9-0475-4717-BDC0-2386246C266D}" type="presParOf" srcId="{ECEC8C31-3D43-4A66-9C81-4720EDFD258B}" destId="{2D8C7C5A-52A9-4134-A22D-E269CAB6A3D1}" srcOrd="0" destOrd="0" presId="urn:microsoft.com/office/officeart/2008/layout/VerticalCurvedList"/>
    <dgm:cxn modelId="{1C7D8C79-C688-4831-978D-7A575CDCEAC4}" type="presParOf" srcId="{2D8C7C5A-52A9-4134-A22D-E269CAB6A3D1}" destId="{1464932F-2D8F-4258-91C8-171BBB8995F5}" srcOrd="0" destOrd="0" presId="urn:microsoft.com/office/officeart/2008/layout/VerticalCurvedList"/>
    <dgm:cxn modelId="{33276CF3-DF2A-4479-8AC7-03C6042BFAA0}" type="presParOf" srcId="{2D8C7C5A-52A9-4134-A22D-E269CAB6A3D1}" destId="{B597B92F-A3B1-477F-9864-BB7FE588A93B}" srcOrd="1" destOrd="0" presId="urn:microsoft.com/office/officeart/2008/layout/VerticalCurvedList"/>
    <dgm:cxn modelId="{66220D6D-7A30-4B1E-A8E0-30D29AC330F9}" type="presParOf" srcId="{2D8C7C5A-52A9-4134-A22D-E269CAB6A3D1}" destId="{C9C81F20-C682-43E8-AA95-5803E9053804}" srcOrd="2" destOrd="0" presId="urn:microsoft.com/office/officeart/2008/layout/VerticalCurvedList"/>
    <dgm:cxn modelId="{B0E835C9-286C-4608-88E5-EBE9D3BE5D35}" type="presParOf" srcId="{2D8C7C5A-52A9-4134-A22D-E269CAB6A3D1}" destId="{5C4830CE-B792-4630-BE68-35633F335917}" srcOrd="3" destOrd="0" presId="urn:microsoft.com/office/officeart/2008/layout/VerticalCurvedList"/>
    <dgm:cxn modelId="{FB966C00-AE50-411F-A2DF-FC5727DACC37}" type="presParOf" srcId="{ECEC8C31-3D43-4A66-9C81-4720EDFD258B}" destId="{5599D029-BFC6-437C-87EE-E26B299DEA67}" srcOrd="1" destOrd="0" presId="urn:microsoft.com/office/officeart/2008/layout/VerticalCurvedList"/>
    <dgm:cxn modelId="{7C275431-F628-490D-AFD8-DFE150A542DE}" type="presParOf" srcId="{ECEC8C31-3D43-4A66-9C81-4720EDFD258B}" destId="{3B0AE1DA-5699-4449-9B47-7311DDE3DA2E}" srcOrd="2" destOrd="0" presId="urn:microsoft.com/office/officeart/2008/layout/VerticalCurvedList"/>
    <dgm:cxn modelId="{D3D0F39C-E1A1-41B2-BA44-4DB4ADFB0FD2}" type="presParOf" srcId="{3B0AE1DA-5699-4449-9B47-7311DDE3DA2E}" destId="{9D706BD4-AF95-42AB-85E7-0986138DCA81}" srcOrd="0" destOrd="0" presId="urn:microsoft.com/office/officeart/2008/layout/VerticalCurvedList"/>
    <dgm:cxn modelId="{81A279AC-8CDD-4DD1-872A-96586172A4B4}" type="presParOf" srcId="{ECEC8C31-3D43-4A66-9C81-4720EDFD258B}" destId="{A6B4DEB5-3D6B-47A6-BC9F-E91DEB9471ED}" srcOrd="3" destOrd="0" presId="urn:microsoft.com/office/officeart/2008/layout/VerticalCurvedList"/>
    <dgm:cxn modelId="{E65F7168-F8C4-492D-B94B-FD83AD19F53A}" type="presParOf" srcId="{ECEC8C31-3D43-4A66-9C81-4720EDFD258B}" destId="{9E67377A-CC56-4FC7-9E7B-9690C2A114DD}" srcOrd="4" destOrd="0" presId="urn:microsoft.com/office/officeart/2008/layout/VerticalCurvedList"/>
    <dgm:cxn modelId="{343C02BE-B80E-49F5-85BF-54B4EE9D67C1}" type="presParOf" srcId="{9E67377A-CC56-4FC7-9E7B-9690C2A114DD}" destId="{DD5790E3-9595-4605-BCF3-DD2997812AA2}" srcOrd="0" destOrd="0" presId="urn:microsoft.com/office/officeart/2008/layout/VerticalCurvedList"/>
    <dgm:cxn modelId="{A31229FE-F8BD-48F0-A187-E236672777D0}" type="presParOf" srcId="{ECEC8C31-3D43-4A66-9C81-4720EDFD258B}" destId="{50311EF0-AFBF-4B58-A85F-498D083FC4A1}" srcOrd="5" destOrd="0" presId="urn:microsoft.com/office/officeart/2008/layout/VerticalCurvedList"/>
    <dgm:cxn modelId="{89A1409B-D7BB-45F6-800B-D4023EA93503}" type="presParOf" srcId="{ECEC8C31-3D43-4A66-9C81-4720EDFD258B}" destId="{5E58A92A-3240-4008-B8E2-C0F53BBACB00}" srcOrd="6" destOrd="0" presId="urn:microsoft.com/office/officeart/2008/layout/VerticalCurvedList"/>
    <dgm:cxn modelId="{F5682E81-3E1E-47F3-A5DD-908165051E58}" type="presParOf" srcId="{5E58A92A-3240-4008-B8E2-C0F53BBACB00}" destId="{D3BC5D34-2589-4044-BC22-BF2C5D7C051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EA426A-93F1-4D09-AC36-16510C7F255F}" type="doc">
      <dgm:prSet loTypeId="urn:microsoft.com/office/officeart/2005/8/layout/venn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2BB2129-EB32-4487-85DE-47015363C322}">
      <dgm:prSet phldrT="[Text]"/>
      <dgm:spPr/>
      <dgm:t>
        <a:bodyPr/>
        <a:lstStyle/>
        <a:p>
          <a:r>
            <a:rPr lang="en-US" dirty="0"/>
            <a:t>Accounts Payable</a:t>
          </a:r>
        </a:p>
      </dgm:t>
    </dgm:pt>
    <dgm:pt modelId="{2B11638E-728A-4111-84B5-5CEFD417E5AE}" type="parTrans" cxnId="{0C1EBBB7-00D5-4470-8787-298E55EAB054}">
      <dgm:prSet/>
      <dgm:spPr/>
      <dgm:t>
        <a:bodyPr/>
        <a:lstStyle/>
        <a:p>
          <a:endParaRPr lang="en-US"/>
        </a:p>
      </dgm:t>
    </dgm:pt>
    <dgm:pt modelId="{6AEA35ED-DB06-48CA-AE38-0DFF1ACC9B01}" type="sibTrans" cxnId="{0C1EBBB7-00D5-4470-8787-298E55EAB054}">
      <dgm:prSet/>
      <dgm:spPr/>
      <dgm:t>
        <a:bodyPr/>
        <a:lstStyle/>
        <a:p>
          <a:endParaRPr lang="en-US"/>
        </a:p>
      </dgm:t>
    </dgm:pt>
    <dgm:pt modelId="{2D2BD45D-867E-4F9B-98CA-DC4F5B718296}">
      <dgm:prSet phldrT="[Text]"/>
      <dgm:spPr/>
      <dgm:t>
        <a:bodyPr/>
        <a:lstStyle/>
        <a:p>
          <a:r>
            <a:rPr lang="en-US" dirty="0"/>
            <a:t>Month-End Review</a:t>
          </a:r>
        </a:p>
      </dgm:t>
    </dgm:pt>
    <dgm:pt modelId="{B6A11B45-6860-49C8-8499-461015A8DCB4}" type="parTrans" cxnId="{C58DDF78-C0D3-443B-8991-268796961EB7}">
      <dgm:prSet/>
      <dgm:spPr/>
      <dgm:t>
        <a:bodyPr/>
        <a:lstStyle/>
        <a:p>
          <a:endParaRPr lang="en-US"/>
        </a:p>
      </dgm:t>
    </dgm:pt>
    <dgm:pt modelId="{FE09D9B3-624F-4AB8-AF98-9D35E493F49B}" type="sibTrans" cxnId="{C58DDF78-C0D3-443B-8991-268796961EB7}">
      <dgm:prSet/>
      <dgm:spPr/>
      <dgm:t>
        <a:bodyPr/>
        <a:lstStyle/>
        <a:p>
          <a:endParaRPr lang="en-US"/>
        </a:p>
      </dgm:t>
    </dgm:pt>
    <dgm:pt modelId="{375DE62E-BA11-4AFD-9AB8-3F9D61F7A406}">
      <dgm:prSet phldrT="[Text]"/>
      <dgm:spPr/>
      <dgm:t>
        <a:bodyPr/>
        <a:lstStyle/>
        <a:p>
          <a:r>
            <a:rPr lang="en-US" dirty="0"/>
            <a:t>Client Communication</a:t>
          </a:r>
        </a:p>
      </dgm:t>
    </dgm:pt>
    <dgm:pt modelId="{B7ABDC35-347A-4411-9412-918276087AAA}" type="parTrans" cxnId="{970740FD-8373-4023-B97B-8E9A1394E4DF}">
      <dgm:prSet/>
      <dgm:spPr/>
      <dgm:t>
        <a:bodyPr/>
        <a:lstStyle/>
        <a:p>
          <a:endParaRPr lang="en-US"/>
        </a:p>
      </dgm:t>
    </dgm:pt>
    <dgm:pt modelId="{3460F5EC-7D21-4493-912A-36AE2408FA38}" type="sibTrans" cxnId="{970740FD-8373-4023-B97B-8E9A1394E4DF}">
      <dgm:prSet/>
      <dgm:spPr/>
      <dgm:t>
        <a:bodyPr/>
        <a:lstStyle/>
        <a:p>
          <a:endParaRPr lang="en-US"/>
        </a:p>
      </dgm:t>
    </dgm:pt>
    <dgm:pt modelId="{4C216853-27CC-4AB3-A1C2-5B5C909B5CF5}">
      <dgm:prSet phldrT="[Text]"/>
      <dgm:spPr/>
      <dgm:t>
        <a:bodyPr/>
        <a:lstStyle/>
        <a:p>
          <a:r>
            <a:rPr lang="en-US" dirty="0"/>
            <a:t>Client Workflow</a:t>
          </a:r>
        </a:p>
      </dgm:t>
    </dgm:pt>
    <dgm:pt modelId="{A1E5DB48-FF0C-4809-9F88-F2F86C0796BF}" type="parTrans" cxnId="{697B460C-0427-4A3D-A9B9-BDEEF6D75755}">
      <dgm:prSet/>
      <dgm:spPr/>
      <dgm:t>
        <a:bodyPr/>
        <a:lstStyle/>
        <a:p>
          <a:endParaRPr lang="en-US"/>
        </a:p>
      </dgm:t>
    </dgm:pt>
    <dgm:pt modelId="{DB34DFBF-B2EA-4720-90EF-22502A918166}" type="sibTrans" cxnId="{697B460C-0427-4A3D-A9B9-BDEEF6D75755}">
      <dgm:prSet/>
      <dgm:spPr/>
      <dgm:t>
        <a:bodyPr/>
        <a:lstStyle/>
        <a:p>
          <a:endParaRPr lang="en-US"/>
        </a:p>
      </dgm:t>
    </dgm:pt>
    <dgm:pt modelId="{169A3731-3CD7-4E2D-9FF6-1261DA8B91CF}">
      <dgm:prSet phldrT="[Text]"/>
      <dgm:spPr/>
      <dgm:t>
        <a:bodyPr/>
        <a:lstStyle/>
        <a:p>
          <a:r>
            <a:rPr lang="en-US" dirty="0"/>
            <a:t>Forecast Advisory</a:t>
          </a:r>
        </a:p>
      </dgm:t>
    </dgm:pt>
    <dgm:pt modelId="{CCBADFF6-0D99-416F-A554-B792103DD841}" type="parTrans" cxnId="{66972F6B-8BD7-479A-A031-AA8DFF45C5BA}">
      <dgm:prSet/>
      <dgm:spPr/>
      <dgm:t>
        <a:bodyPr/>
        <a:lstStyle/>
        <a:p>
          <a:endParaRPr lang="en-US"/>
        </a:p>
      </dgm:t>
    </dgm:pt>
    <dgm:pt modelId="{C7DF33CA-4A93-4705-B366-1F5C88AEF702}" type="sibTrans" cxnId="{66972F6B-8BD7-479A-A031-AA8DFF45C5BA}">
      <dgm:prSet/>
      <dgm:spPr/>
      <dgm:t>
        <a:bodyPr/>
        <a:lstStyle/>
        <a:p>
          <a:endParaRPr lang="en-US"/>
        </a:p>
      </dgm:t>
    </dgm:pt>
    <dgm:pt modelId="{5A9951EF-F493-4441-948D-50B64184AEF3}" type="pres">
      <dgm:prSet presAssocID="{F2EA426A-93F1-4D09-AC36-16510C7F255F}" presName="Name0" presStyleCnt="0">
        <dgm:presLayoutVars>
          <dgm:dir/>
          <dgm:resizeHandles val="exact"/>
        </dgm:presLayoutVars>
      </dgm:prSet>
      <dgm:spPr/>
    </dgm:pt>
    <dgm:pt modelId="{07DB6E66-CEAE-4ADF-A80B-43657CDB14D4}" type="pres">
      <dgm:prSet presAssocID="{82BB2129-EB32-4487-85DE-47015363C322}" presName="Name5" presStyleLbl="vennNode1" presStyleIdx="0" presStyleCnt="5">
        <dgm:presLayoutVars>
          <dgm:bulletEnabled val="1"/>
        </dgm:presLayoutVars>
      </dgm:prSet>
      <dgm:spPr/>
    </dgm:pt>
    <dgm:pt modelId="{6C57FDE7-9ACC-4424-8374-E3AB7A565C28}" type="pres">
      <dgm:prSet presAssocID="{6AEA35ED-DB06-48CA-AE38-0DFF1ACC9B01}" presName="space" presStyleCnt="0"/>
      <dgm:spPr/>
    </dgm:pt>
    <dgm:pt modelId="{7640620E-E894-4C73-AC64-306C96398927}" type="pres">
      <dgm:prSet presAssocID="{2D2BD45D-867E-4F9B-98CA-DC4F5B718296}" presName="Name5" presStyleLbl="vennNode1" presStyleIdx="1" presStyleCnt="5">
        <dgm:presLayoutVars>
          <dgm:bulletEnabled val="1"/>
        </dgm:presLayoutVars>
      </dgm:prSet>
      <dgm:spPr/>
    </dgm:pt>
    <dgm:pt modelId="{C59749FE-5A55-4FB9-8BA3-2912CBC68CF6}" type="pres">
      <dgm:prSet presAssocID="{FE09D9B3-624F-4AB8-AF98-9D35E493F49B}" presName="space" presStyleCnt="0"/>
      <dgm:spPr/>
    </dgm:pt>
    <dgm:pt modelId="{1C739A9C-E603-4890-BFE2-4459C39B07F1}" type="pres">
      <dgm:prSet presAssocID="{169A3731-3CD7-4E2D-9FF6-1261DA8B91CF}" presName="Name5" presStyleLbl="vennNode1" presStyleIdx="2" presStyleCnt="5">
        <dgm:presLayoutVars>
          <dgm:bulletEnabled val="1"/>
        </dgm:presLayoutVars>
      </dgm:prSet>
      <dgm:spPr/>
    </dgm:pt>
    <dgm:pt modelId="{ECD81729-1461-4BC9-BD50-B45CC9357C2F}" type="pres">
      <dgm:prSet presAssocID="{C7DF33CA-4A93-4705-B366-1F5C88AEF702}" presName="space" presStyleCnt="0"/>
      <dgm:spPr/>
    </dgm:pt>
    <dgm:pt modelId="{FA6E1BD7-3086-42A2-B5F5-6C64FF6F7D6A}" type="pres">
      <dgm:prSet presAssocID="{4C216853-27CC-4AB3-A1C2-5B5C909B5CF5}" presName="Name5" presStyleLbl="vennNode1" presStyleIdx="3" presStyleCnt="5">
        <dgm:presLayoutVars>
          <dgm:bulletEnabled val="1"/>
        </dgm:presLayoutVars>
      </dgm:prSet>
      <dgm:spPr/>
    </dgm:pt>
    <dgm:pt modelId="{3AB84631-5C2A-4BA3-B6BD-F355B9380C04}" type="pres">
      <dgm:prSet presAssocID="{DB34DFBF-B2EA-4720-90EF-22502A918166}" presName="space" presStyleCnt="0"/>
      <dgm:spPr/>
    </dgm:pt>
    <dgm:pt modelId="{3E7686E1-EC06-421E-A70F-613DB95E3B5C}" type="pres">
      <dgm:prSet presAssocID="{375DE62E-BA11-4AFD-9AB8-3F9D61F7A406}" presName="Name5" presStyleLbl="vennNode1" presStyleIdx="4" presStyleCnt="5">
        <dgm:presLayoutVars>
          <dgm:bulletEnabled val="1"/>
        </dgm:presLayoutVars>
      </dgm:prSet>
      <dgm:spPr/>
    </dgm:pt>
  </dgm:ptLst>
  <dgm:cxnLst>
    <dgm:cxn modelId="{697B460C-0427-4A3D-A9B9-BDEEF6D75755}" srcId="{F2EA426A-93F1-4D09-AC36-16510C7F255F}" destId="{4C216853-27CC-4AB3-A1C2-5B5C909B5CF5}" srcOrd="3" destOrd="0" parTransId="{A1E5DB48-FF0C-4809-9F88-F2F86C0796BF}" sibTransId="{DB34DFBF-B2EA-4720-90EF-22502A918166}"/>
    <dgm:cxn modelId="{5DCAFE64-BD82-4145-9023-BF51F68163F9}" type="presOf" srcId="{4C216853-27CC-4AB3-A1C2-5B5C909B5CF5}" destId="{FA6E1BD7-3086-42A2-B5F5-6C64FF6F7D6A}" srcOrd="0" destOrd="0" presId="urn:microsoft.com/office/officeart/2005/8/layout/venn3"/>
    <dgm:cxn modelId="{66972F6B-8BD7-479A-A031-AA8DFF45C5BA}" srcId="{F2EA426A-93F1-4D09-AC36-16510C7F255F}" destId="{169A3731-3CD7-4E2D-9FF6-1261DA8B91CF}" srcOrd="2" destOrd="0" parTransId="{CCBADFF6-0D99-416F-A554-B792103DD841}" sibTransId="{C7DF33CA-4A93-4705-B366-1F5C88AEF702}"/>
    <dgm:cxn modelId="{49CC5774-8E78-4ACE-8DD5-460A5FD9E5F0}" type="presOf" srcId="{169A3731-3CD7-4E2D-9FF6-1261DA8B91CF}" destId="{1C739A9C-E603-4890-BFE2-4459C39B07F1}" srcOrd="0" destOrd="0" presId="urn:microsoft.com/office/officeart/2005/8/layout/venn3"/>
    <dgm:cxn modelId="{C58DDF78-C0D3-443B-8991-268796961EB7}" srcId="{F2EA426A-93F1-4D09-AC36-16510C7F255F}" destId="{2D2BD45D-867E-4F9B-98CA-DC4F5B718296}" srcOrd="1" destOrd="0" parTransId="{B6A11B45-6860-49C8-8499-461015A8DCB4}" sibTransId="{FE09D9B3-624F-4AB8-AF98-9D35E493F49B}"/>
    <dgm:cxn modelId="{97DFD0AB-04A4-431A-A43B-61E0873ED0EF}" type="presOf" srcId="{82BB2129-EB32-4487-85DE-47015363C322}" destId="{07DB6E66-CEAE-4ADF-A80B-43657CDB14D4}" srcOrd="0" destOrd="0" presId="urn:microsoft.com/office/officeart/2005/8/layout/venn3"/>
    <dgm:cxn modelId="{0C1EBBB7-00D5-4470-8787-298E55EAB054}" srcId="{F2EA426A-93F1-4D09-AC36-16510C7F255F}" destId="{82BB2129-EB32-4487-85DE-47015363C322}" srcOrd="0" destOrd="0" parTransId="{2B11638E-728A-4111-84B5-5CEFD417E5AE}" sibTransId="{6AEA35ED-DB06-48CA-AE38-0DFF1ACC9B01}"/>
    <dgm:cxn modelId="{0636EFB8-C364-44D4-982B-31172D7D0C2A}" type="presOf" srcId="{2D2BD45D-867E-4F9B-98CA-DC4F5B718296}" destId="{7640620E-E894-4C73-AC64-306C96398927}" srcOrd="0" destOrd="0" presId="urn:microsoft.com/office/officeart/2005/8/layout/venn3"/>
    <dgm:cxn modelId="{69020BC2-0558-4BB5-AC2D-BBC34660E2FD}" type="presOf" srcId="{375DE62E-BA11-4AFD-9AB8-3F9D61F7A406}" destId="{3E7686E1-EC06-421E-A70F-613DB95E3B5C}" srcOrd="0" destOrd="0" presId="urn:microsoft.com/office/officeart/2005/8/layout/venn3"/>
    <dgm:cxn modelId="{5813D6E5-A76D-4898-AEF6-297DAC66FA4D}" type="presOf" srcId="{F2EA426A-93F1-4D09-AC36-16510C7F255F}" destId="{5A9951EF-F493-4441-948D-50B64184AEF3}" srcOrd="0" destOrd="0" presId="urn:microsoft.com/office/officeart/2005/8/layout/venn3"/>
    <dgm:cxn modelId="{970740FD-8373-4023-B97B-8E9A1394E4DF}" srcId="{F2EA426A-93F1-4D09-AC36-16510C7F255F}" destId="{375DE62E-BA11-4AFD-9AB8-3F9D61F7A406}" srcOrd="4" destOrd="0" parTransId="{B7ABDC35-347A-4411-9412-918276087AAA}" sibTransId="{3460F5EC-7D21-4493-912A-36AE2408FA38}"/>
    <dgm:cxn modelId="{86E1D7B6-7D12-41B4-9F8D-74A16864D7C7}" type="presParOf" srcId="{5A9951EF-F493-4441-948D-50B64184AEF3}" destId="{07DB6E66-CEAE-4ADF-A80B-43657CDB14D4}" srcOrd="0" destOrd="0" presId="urn:microsoft.com/office/officeart/2005/8/layout/venn3"/>
    <dgm:cxn modelId="{13D505B2-6F3D-4CB8-BE46-12372B35F718}" type="presParOf" srcId="{5A9951EF-F493-4441-948D-50B64184AEF3}" destId="{6C57FDE7-9ACC-4424-8374-E3AB7A565C28}" srcOrd="1" destOrd="0" presId="urn:microsoft.com/office/officeart/2005/8/layout/venn3"/>
    <dgm:cxn modelId="{C031CC37-1A43-4BB9-B3AE-5ED62D9539B4}" type="presParOf" srcId="{5A9951EF-F493-4441-948D-50B64184AEF3}" destId="{7640620E-E894-4C73-AC64-306C96398927}" srcOrd="2" destOrd="0" presId="urn:microsoft.com/office/officeart/2005/8/layout/venn3"/>
    <dgm:cxn modelId="{824AA737-C8C3-408A-97DF-553DAAEEAE4D}" type="presParOf" srcId="{5A9951EF-F493-4441-948D-50B64184AEF3}" destId="{C59749FE-5A55-4FB9-8BA3-2912CBC68CF6}" srcOrd="3" destOrd="0" presId="urn:microsoft.com/office/officeart/2005/8/layout/venn3"/>
    <dgm:cxn modelId="{294EEF2B-44E9-491F-AFA0-A8F774C45939}" type="presParOf" srcId="{5A9951EF-F493-4441-948D-50B64184AEF3}" destId="{1C739A9C-E603-4890-BFE2-4459C39B07F1}" srcOrd="4" destOrd="0" presId="urn:microsoft.com/office/officeart/2005/8/layout/venn3"/>
    <dgm:cxn modelId="{BDFCBBC2-2E20-47B7-AE48-9B909A010265}" type="presParOf" srcId="{5A9951EF-F493-4441-948D-50B64184AEF3}" destId="{ECD81729-1461-4BC9-BD50-B45CC9357C2F}" srcOrd="5" destOrd="0" presId="urn:microsoft.com/office/officeart/2005/8/layout/venn3"/>
    <dgm:cxn modelId="{6489E19F-540E-44B4-818A-265B308D1BB9}" type="presParOf" srcId="{5A9951EF-F493-4441-948D-50B64184AEF3}" destId="{FA6E1BD7-3086-42A2-B5F5-6C64FF6F7D6A}" srcOrd="6" destOrd="0" presId="urn:microsoft.com/office/officeart/2005/8/layout/venn3"/>
    <dgm:cxn modelId="{ED3E99F6-EA8F-4AD4-9B23-A414AE0CE8DC}" type="presParOf" srcId="{5A9951EF-F493-4441-948D-50B64184AEF3}" destId="{3AB84631-5C2A-4BA3-B6BD-F355B9380C04}" srcOrd="7" destOrd="0" presId="urn:microsoft.com/office/officeart/2005/8/layout/venn3"/>
    <dgm:cxn modelId="{D179FA50-403C-445D-9A12-917EE07F971F}" type="presParOf" srcId="{5A9951EF-F493-4441-948D-50B64184AEF3}" destId="{3E7686E1-EC06-421E-A70F-613DB95E3B5C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7B92F-A3B1-477F-9864-BB7FE588A93B}">
      <dsp:nvSpPr>
        <dsp:cNvPr id="0" name=""/>
        <dsp:cNvSpPr/>
      </dsp:nvSpPr>
      <dsp:spPr>
        <a:xfrm>
          <a:off x="-5222748" y="-799975"/>
          <a:ext cx="6219576" cy="6219576"/>
        </a:xfrm>
        <a:prstGeom prst="blockArc">
          <a:avLst>
            <a:gd name="adj1" fmla="val 18900000"/>
            <a:gd name="adj2" fmla="val 2700000"/>
            <a:gd name="adj3" fmla="val 347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99D029-BFC6-437C-87EE-E26B299DEA67}">
      <dsp:nvSpPr>
        <dsp:cNvPr id="0" name=""/>
        <dsp:cNvSpPr/>
      </dsp:nvSpPr>
      <dsp:spPr>
        <a:xfrm>
          <a:off x="641203" y="461962"/>
          <a:ext cx="10540895" cy="92392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3365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Diagnose &amp; Discover Pain Points</a:t>
          </a:r>
        </a:p>
      </dsp:txBody>
      <dsp:txXfrm>
        <a:off x="641203" y="461962"/>
        <a:ext cx="10540895" cy="923925"/>
      </dsp:txXfrm>
    </dsp:sp>
    <dsp:sp modelId="{9D706BD4-AF95-42AB-85E7-0986138DCA81}">
      <dsp:nvSpPr>
        <dsp:cNvPr id="0" name=""/>
        <dsp:cNvSpPr/>
      </dsp:nvSpPr>
      <dsp:spPr>
        <a:xfrm>
          <a:off x="63750" y="346471"/>
          <a:ext cx="1154906" cy="11549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B4DEB5-3D6B-47A6-BC9F-E91DEB9471ED}">
      <dsp:nvSpPr>
        <dsp:cNvPr id="0" name=""/>
        <dsp:cNvSpPr/>
      </dsp:nvSpPr>
      <dsp:spPr>
        <a:xfrm>
          <a:off x="977050" y="1847850"/>
          <a:ext cx="10205048" cy="923925"/>
        </a:xfrm>
        <a:prstGeom prst="rect">
          <a:avLst/>
        </a:prstGeom>
        <a:solidFill>
          <a:schemeClr val="accent2">
            <a:hueOff val="1357053"/>
            <a:satOff val="48908"/>
            <a:lumOff val="-3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3365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Explore Solutions - Break Out Sessions</a:t>
          </a:r>
        </a:p>
      </dsp:txBody>
      <dsp:txXfrm>
        <a:off x="977050" y="1847850"/>
        <a:ext cx="10205048" cy="923925"/>
      </dsp:txXfrm>
    </dsp:sp>
    <dsp:sp modelId="{DD5790E3-9595-4605-BCF3-DD2997812AA2}">
      <dsp:nvSpPr>
        <dsp:cNvPr id="0" name=""/>
        <dsp:cNvSpPr/>
      </dsp:nvSpPr>
      <dsp:spPr>
        <a:xfrm>
          <a:off x="399597" y="1732359"/>
          <a:ext cx="1154906" cy="11549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357053"/>
              <a:satOff val="48908"/>
              <a:lumOff val="-3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11EF0-AFBF-4B58-A85F-498D083FC4A1}">
      <dsp:nvSpPr>
        <dsp:cNvPr id="0" name=""/>
        <dsp:cNvSpPr/>
      </dsp:nvSpPr>
      <dsp:spPr>
        <a:xfrm>
          <a:off x="641203" y="3233737"/>
          <a:ext cx="10540895" cy="923925"/>
        </a:xfrm>
        <a:prstGeom prst="rect">
          <a:avLst/>
        </a:prstGeom>
        <a:solidFill>
          <a:schemeClr val="accent2">
            <a:hueOff val="2714107"/>
            <a:satOff val="97816"/>
            <a:lumOff val="-7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3365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How to Create Plan for your Future Firm</a:t>
          </a:r>
        </a:p>
      </dsp:txBody>
      <dsp:txXfrm>
        <a:off x="641203" y="3233737"/>
        <a:ext cx="10540895" cy="923925"/>
      </dsp:txXfrm>
    </dsp:sp>
    <dsp:sp modelId="{D3BC5D34-2589-4044-BC22-BF2C5D7C0511}">
      <dsp:nvSpPr>
        <dsp:cNvPr id="0" name=""/>
        <dsp:cNvSpPr/>
      </dsp:nvSpPr>
      <dsp:spPr>
        <a:xfrm>
          <a:off x="63750" y="3118246"/>
          <a:ext cx="1154906" cy="11549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2714107"/>
              <a:satOff val="97816"/>
              <a:lumOff val="-7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DB6E66-CEAE-4ADF-A80B-43657CDB14D4}">
      <dsp:nvSpPr>
        <dsp:cNvPr id="0" name=""/>
        <dsp:cNvSpPr/>
      </dsp:nvSpPr>
      <dsp:spPr>
        <a:xfrm>
          <a:off x="1339" y="2114126"/>
          <a:ext cx="2611933" cy="261193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3743" tIns="21590" rIns="143743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Accounts Payable</a:t>
          </a:r>
        </a:p>
      </dsp:txBody>
      <dsp:txXfrm>
        <a:off x="383848" y="2496635"/>
        <a:ext cx="1846915" cy="1846915"/>
      </dsp:txXfrm>
    </dsp:sp>
    <dsp:sp modelId="{7640620E-E894-4C73-AC64-306C96398927}">
      <dsp:nvSpPr>
        <dsp:cNvPr id="0" name=""/>
        <dsp:cNvSpPr/>
      </dsp:nvSpPr>
      <dsp:spPr>
        <a:xfrm>
          <a:off x="2090886" y="2114126"/>
          <a:ext cx="2611933" cy="2611933"/>
        </a:xfrm>
        <a:prstGeom prst="ellipse">
          <a:avLst/>
        </a:prstGeom>
        <a:solidFill>
          <a:schemeClr val="accent2">
            <a:alpha val="50000"/>
            <a:hueOff val="678527"/>
            <a:satOff val="24454"/>
            <a:lumOff val="-1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3743" tIns="21590" rIns="143743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Month-End Review</a:t>
          </a:r>
        </a:p>
      </dsp:txBody>
      <dsp:txXfrm>
        <a:off x="2473395" y="2496635"/>
        <a:ext cx="1846915" cy="1846915"/>
      </dsp:txXfrm>
    </dsp:sp>
    <dsp:sp modelId="{1C739A9C-E603-4890-BFE2-4459C39B07F1}">
      <dsp:nvSpPr>
        <dsp:cNvPr id="0" name=""/>
        <dsp:cNvSpPr/>
      </dsp:nvSpPr>
      <dsp:spPr>
        <a:xfrm>
          <a:off x="4180432" y="2114126"/>
          <a:ext cx="2611933" cy="2611933"/>
        </a:xfrm>
        <a:prstGeom prst="ellipse">
          <a:avLst/>
        </a:prstGeom>
        <a:solidFill>
          <a:schemeClr val="accent2">
            <a:alpha val="50000"/>
            <a:hueOff val="1357053"/>
            <a:satOff val="48908"/>
            <a:lumOff val="-3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3743" tIns="21590" rIns="143743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Forecast Advisory</a:t>
          </a:r>
        </a:p>
      </dsp:txBody>
      <dsp:txXfrm>
        <a:off x="4562941" y="2496635"/>
        <a:ext cx="1846915" cy="1846915"/>
      </dsp:txXfrm>
    </dsp:sp>
    <dsp:sp modelId="{FA6E1BD7-3086-42A2-B5F5-6C64FF6F7D6A}">
      <dsp:nvSpPr>
        <dsp:cNvPr id="0" name=""/>
        <dsp:cNvSpPr/>
      </dsp:nvSpPr>
      <dsp:spPr>
        <a:xfrm>
          <a:off x="6269979" y="2114126"/>
          <a:ext cx="2611933" cy="2611933"/>
        </a:xfrm>
        <a:prstGeom prst="ellipse">
          <a:avLst/>
        </a:prstGeom>
        <a:solidFill>
          <a:schemeClr val="accent2">
            <a:alpha val="50000"/>
            <a:hueOff val="2035580"/>
            <a:satOff val="73362"/>
            <a:lumOff val="-5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3743" tIns="21590" rIns="143743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Client Workflow</a:t>
          </a:r>
        </a:p>
      </dsp:txBody>
      <dsp:txXfrm>
        <a:off x="6652488" y="2496635"/>
        <a:ext cx="1846915" cy="1846915"/>
      </dsp:txXfrm>
    </dsp:sp>
    <dsp:sp modelId="{3E7686E1-EC06-421E-A70F-613DB95E3B5C}">
      <dsp:nvSpPr>
        <dsp:cNvPr id="0" name=""/>
        <dsp:cNvSpPr/>
      </dsp:nvSpPr>
      <dsp:spPr>
        <a:xfrm>
          <a:off x="8359526" y="2114126"/>
          <a:ext cx="2611933" cy="2611933"/>
        </a:xfrm>
        <a:prstGeom prst="ellipse">
          <a:avLst/>
        </a:prstGeom>
        <a:solidFill>
          <a:schemeClr val="accent2">
            <a:alpha val="50000"/>
            <a:hueOff val="2714107"/>
            <a:satOff val="97816"/>
            <a:lumOff val="-7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3743" tIns="21590" rIns="143743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Client Communication</a:t>
          </a:r>
        </a:p>
      </dsp:txBody>
      <dsp:txXfrm>
        <a:off x="8742035" y="2496635"/>
        <a:ext cx="1846915" cy="1846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9D84A93-3A7A-4E29-8667-8F952EB64A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3F6EB-8953-467A-A4D4-7F0794295F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9373EF2-ED39-4AE4-9AA8-1F42DDEF26D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D68B09-AC42-4B81-A711-CA3CBD4619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9E5D4-B78B-4C14-840D-772796C3FF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2FC2647-23AC-4C30-9131-78E882AEF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86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9906EBF-8136-48BD-9258-B44383A026F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1EE5B80-CF72-49E2-B540-316A5EB61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88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E5B80-CF72-49E2-B540-316A5EB61E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28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Financial Advisory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E5B80-CF72-49E2-B540-316A5EB61E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19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Client Workflow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E5B80-CF72-49E2-B540-316A5EB61E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4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E5B80-CF72-49E2-B540-316A5EB61E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2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 your tree – Foundation of the tree – the people, workflow which can include solutions that are part of the workflow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E5B80-CF72-49E2-B540-316A5EB61E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41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E5B80-CF72-49E2-B540-316A5EB61E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93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SAD tree (Charlie brown) – birds try to sit on tree but tree is not strong enough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E5B80-CF72-49E2-B540-316A5EB61E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44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Elements tree needs to grow – Soil (soil can also be toxic or nutritious), sun, night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E5B80-CF72-49E2-B540-316A5EB61E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01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STRONG tree - Everything (birds - customers, leaves – money, limbs services offerings, roots - people workflow and apps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E5B80-CF72-49E2-B540-316A5EB61E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16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Strong Roots – Foundation of the tree – the people, workflow which can include solutions that are part of the workflow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E5B80-CF72-49E2-B540-316A5EB61E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68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E5B80-CF72-49E2-B540-316A5EB61E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20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Client Communication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E5B80-CF72-49E2-B540-316A5EB61E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33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Client Workflow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EE5B80-CF72-49E2-B540-316A5EB61E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54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45D43-F6DA-4609-BD30-41E12B6B6F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872" y="4507670"/>
            <a:ext cx="7581899" cy="1520937"/>
          </a:xfrm>
          <a:prstGeom prst="rect">
            <a:avLst/>
          </a:prstGeom>
        </p:spPr>
        <p:txBody>
          <a:bodyPr/>
          <a:lstStyle>
            <a:lvl1pPr algn="ctr">
              <a:defRPr sz="48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Enter the Title of the Presentation Here</a:t>
            </a:r>
          </a:p>
        </p:txBody>
      </p:sp>
    </p:spTree>
    <p:extLst>
      <p:ext uri="{BB962C8B-B14F-4D97-AF65-F5344CB8AC3E}">
        <p14:creationId xmlns:p14="http://schemas.microsoft.com/office/powerpoint/2010/main" val="549349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552FBA1-5E8D-4690-915B-2F23B81CF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4432" y="2752608"/>
            <a:ext cx="7289800" cy="20059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baseline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defRPr>
            </a:lvl1pPr>
          </a:lstStyle>
          <a:p>
            <a:r>
              <a:rPr lang="en-US" dirty="0"/>
              <a:t>Enter the Title of the Section Here</a:t>
            </a:r>
          </a:p>
        </p:txBody>
      </p:sp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2C25A5B6-2ABE-4EAE-81DE-B9A32FE0D6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191" y="478876"/>
            <a:ext cx="2535510" cy="7475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ADF19E-F7EA-49B7-860B-12171E239853}"/>
              </a:ext>
            </a:extLst>
          </p:cNvPr>
          <p:cNvSpPr txBox="1"/>
          <p:nvPr userDrawn="1"/>
        </p:nvSpPr>
        <p:spPr>
          <a:xfrm>
            <a:off x="9862888" y="1264486"/>
            <a:ext cx="1366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#SNH21</a:t>
            </a:r>
          </a:p>
        </p:txBody>
      </p:sp>
    </p:spTree>
    <p:extLst>
      <p:ext uri="{BB962C8B-B14F-4D97-AF65-F5344CB8AC3E}">
        <p14:creationId xmlns:p14="http://schemas.microsoft.com/office/powerpoint/2010/main" val="1316426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9548C3-BD19-46EF-A95C-3D0560968F16}"/>
              </a:ext>
            </a:extLst>
          </p:cNvPr>
          <p:cNvSpPr/>
          <p:nvPr userDrawn="1"/>
        </p:nvSpPr>
        <p:spPr>
          <a:xfrm>
            <a:off x="2157245" y="6521666"/>
            <a:ext cx="8604664" cy="8831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8000">
                <a:schemeClr val="accent4">
                  <a:lumMod val="75000"/>
                </a:schemeClr>
              </a:gs>
              <a:gs pos="71000">
                <a:schemeClr val="accent4">
                  <a:lumMod val="50000"/>
                </a:schemeClr>
              </a:gs>
              <a:gs pos="22770">
                <a:schemeClr val="accent4">
                  <a:lumMod val="60000"/>
                  <a:lumOff val="40000"/>
                </a:schemeClr>
              </a:gs>
              <a:gs pos="92000">
                <a:schemeClr val="bg2">
                  <a:lumMod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2A312E-471A-4805-AC35-2A24C4648234}"/>
              </a:ext>
            </a:extLst>
          </p:cNvPr>
          <p:cNvSpPr txBox="1"/>
          <p:nvPr userDrawn="1"/>
        </p:nvSpPr>
        <p:spPr>
          <a:xfrm>
            <a:off x="10830248" y="6334837"/>
            <a:ext cx="127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77777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#SNH21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4F32333-DC33-4DD4-BB64-4A0BA405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7" y="6286508"/>
            <a:ext cx="1858949" cy="46599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E21DF7E-B661-4363-B468-BF3C59905B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294" y="1585913"/>
            <a:ext cx="6894149" cy="4541931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First Level Text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9BB37577-AFDC-4B15-ABB0-A5141E0C85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708" y="153831"/>
            <a:ext cx="1339825" cy="39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DC1247-CDD1-4113-BE88-56EC59BCC3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35875" y="2678113"/>
            <a:ext cx="3913188" cy="2373312"/>
          </a:xfrm>
          <a:prstGeom prst="rect">
            <a:avLst/>
          </a:prstGeom>
          <a:ln w="53975">
            <a:solidFill>
              <a:schemeClr val="tx1">
                <a:lumMod val="75000"/>
                <a:lumOff val="25000"/>
              </a:schemeClr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8FCF5D-572F-4554-ACBB-F622A49FEA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0838" y="614363"/>
            <a:ext cx="11198225" cy="780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/>
            </a:lvl1pPr>
          </a:lstStyle>
          <a:p>
            <a:pPr lvl="0"/>
            <a:r>
              <a:rPr lang="en-US" dirty="0"/>
              <a:t>Enter the title here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25CEAD-3CE2-4118-A04D-829CB32DBAA5}"/>
              </a:ext>
            </a:extLst>
          </p:cNvPr>
          <p:cNvSpPr/>
          <p:nvPr userDrawn="1"/>
        </p:nvSpPr>
        <p:spPr>
          <a:xfrm>
            <a:off x="0" y="-4980"/>
            <a:ext cx="12192000" cy="9324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77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9548C3-BD19-46EF-A95C-3D0560968F16}"/>
              </a:ext>
            </a:extLst>
          </p:cNvPr>
          <p:cNvSpPr/>
          <p:nvPr userDrawn="1"/>
        </p:nvSpPr>
        <p:spPr>
          <a:xfrm>
            <a:off x="2157245" y="6521666"/>
            <a:ext cx="8604664" cy="8831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8000">
                <a:schemeClr val="accent4">
                  <a:lumMod val="75000"/>
                </a:schemeClr>
              </a:gs>
              <a:gs pos="71000">
                <a:schemeClr val="accent4">
                  <a:lumMod val="50000"/>
                </a:schemeClr>
              </a:gs>
              <a:gs pos="22770">
                <a:schemeClr val="accent4">
                  <a:lumMod val="60000"/>
                  <a:lumOff val="40000"/>
                </a:schemeClr>
              </a:gs>
              <a:gs pos="92000">
                <a:schemeClr val="bg2">
                  <a:lumMod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2A312E-471A-4805-AC35-2A24C4648234}"/>
              </a:ext>
            </a:extLst>
          </p:cNvPr>
          <p:cNvSpPr txBox="1"/>
          <p:nvPr userDrawn="1"/>
        </p:nvSpPr>
        <p:spPr>
          <a:xfrm>
            <a:off x="10830248" y="6334837"/>
            <a:ext cx="127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77777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#SNH21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4F32333-DC33-4DD4-BB64-4A0BA405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7" y="6286508"/>
            <a:ext cx="1858949" cy="465990"/>
          </a:xfrm>
          <a:prstGeom prst="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BB37577-AFDC-4B15-ABB0-A5141E0C85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708" y="153831"/>
            <a:ext cx="1339825" cy="39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CA0DAD9-2FE9-4452-B335-1BA82C5A6BC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0838" y="1563689"/>
            <a:ext cx="5649912" cy="4641849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First Level Text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228987-8CE4-400C-9D18-0D5ED7098472}"/>
              </a:ext>
            </a:extLst>
          </p:cNvPr>
          <p:cNvSpPr/>
          <p:nvPr userDrawn="1"/>
        </p:nvSpPr>
        <p:spPr>
          <a:xfrm>
            <a:off x="0" y="-4980"/>
            <a:ext cx="12192000" cy="9324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BD8E232-FF3C-49A3-B74A-4399C71613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0838" y="614363"/>
            <a:ext cx="11245850" cy="780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/>
            </a:lvl1pPr>
          </a:lstStyle>
          <a:p>
            <a:pPr lvl="0"/>
            <a:r>
              <a:rPr lang="en-US" dirty="0"/>
              <a:t>Enter the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25451-815E-4BC3-AF01-7EE00FCA6D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60123" y="1565275"/>
            <a:ext cx="5336564" cy="46418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54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9548C3-BD19-46EF-A95C-3D0560968F16}"/>
              </a:ext>
            </a:extLst>
          </p:cNvPr>
          <p:cNvSpPr/>
          <p:nvPr userDrawn="1"/>
        </p:nvSpPr>
        <p:spPr>
          <a:xfrm>
            <a:off x="2157245" y="6521666"/>
            <a:ext cx="8604664" cy="8831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8000">
                <a:schemeClr val="accent4">
                  <a:lumMod val="75000"/>
                </a:schemeClr>
              </a:gs>
              <a:gs pos="71000">
                <a:schemeClr val="accent4">
                  <a:lumMod val="50000"/>
                </a:schemeClr>
              </a:gs>
              <a:gs pos="22770">
                <a:schemeClr val="accent4">
                  <a:lumMod val="60000"/>
                  <a:lumOff val="40000"/>
                </a:schemeClr>
              </a:gs>
              <a:gs pos="92000">
                <a:schemeClr val="bg2">
                  <a:lumMod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2A312E-471A-4805-AC35-2A24C4648234}"/>
              </a:ext>
            </a:extLst>
          </p:cNvPr>
          <p:cNvSpPr txBox="1"/>
          <p:nvPr userDrawn="1"/>
        </p:nvSpPr>
        <p:spPr>
          <a:xfrm>
            <a:off x="10830248" y="6334837"/>
            <a:ext cx="127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77777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#SNH21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4F32333-DC33-4DD4-BB64-4A0BA405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7" y="6286508"/>
            <a:ext cx="1858949" cy="465990"/>
          </a:xfrm>
          <a:prstGeom prst="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BB37577-AFDC-4B15-ABB0-A5141E0C85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708" y="153831"/>
            <a:ext cx="1339825" cy="39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CA0DAD9-2FE9-4452-B335-1BA82C5A6BC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0838" y="1585609"/>
            <a:ext cx="11245850" cy="4619929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First Level Text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228987-8CE4-400C-9D18-0D5ED7098472}"/>
              </a:ext>
            </a:extLst>
          </p:cNvPr>
          <p:cNvSpPr/>
          <p:nvPr userDrawn="1"/>
        </p:nvSpPr>
        <p:spPr>
          <a:xfrm>
            <a:off x="0" y="-4980"/>
            <a:ext cx="12192000" cy="9324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BD8E232-FF3C-49A3-B74A-4399C71613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0838" y="614363"/>
            <a:ext cx="11245850" cy="780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/>
            </a:lvl1pPr>
          </a:lstStyle>
          <a:p>
            <a:pPr lvl="0"/>
            <a:r>
              <a:rPr lang="en-US" dirty="0"/>
              <a:t>Enter the title here</a:t>
            </a:r>
          </a:p>
        </p:txBody>
      </p:sp>
    </p:spTree>
    <p:extLst>
      <p:ext uri="{BB962C8B-B14F-4D97-AF65-F5344CB8AC3E}">
        <p14:creationId xmlns:p14="http://schemas.microsoft.com/office/powerpoint/2010/main" val="28941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9548C3-BD19-46EF-A95C-3D0560968F16}"/>
              </a:ext>
            </a:extLst>
          </p:cNvPr>
          <p:cNvSpPr/>
          <p:nvPr userDrawn="1"/>
        </p:nvSpPr>
        <p:spPr>
          <a:xfrm>
            <a:off x="2157245" y="6521666"/>
            <a:ext cx="8604664" cy="8831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8000">
                <a:schemeClr val="accent4">
                  <a:lumMod val="75000"/>
                </a:schemeClr>
              </a:gs>
              <a:gs pos="71000">
                <a:schemeClr val="accent4">
                  <a:lumMod val="50000"/>
                </a:schemeClr>
              </a:gs>
              <a:gs pos="22770">
                <a:schemeClr val="accent4">
                  <a:lumMod val="60000"/>
                  <a:lumOff val="40000"/>
                </a:schemeClr>
              </a:gs>
              <a:gs pos="92000">
                <a:schemeClr val="bg2">
                  <a:lumMod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2A312E-471A-4805-AC35-2A24C4648234}"/>
              </a:ext>
            </a:extLst>
          </p:cNvPr>
          <p:cNvSpPr txBox="1"/>
          <p:nvPr userDrawn="1"/>
        </p:nvSpPr>
        <p:spPr>
          <a:xfrm>
            <a:off x="10830248" y="6334837"/>
            <a:ext cx="127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77777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#SNH21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4F32333-DC33-4DD4-BB64-4A0BA405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7" y="6286508"/>
            <a:ext cx="1858949" cy="465990"/>
          </a:xfrm>
          <a:prstGeom prst="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BB37577-AFDC-4B15-ABB0-A5141E0C85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708" y="153831"/>
            <a:ext cx="1339825" cy="39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3228987-8CE4-400C-9D18-0D5ED7098472}"/>
              </a:ext>
            </a:extLst>
          </p:cNvPr>
          <p:cNvSpPr/>
          <p:nvPr userDrawn="1"/>
        </p:nvSpPr>
        <p:spPr>
          <a:xfrm>
            <a:off x="0" y="-4980"/>
            <a:ext cx="12192000" cy="9324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BD8E232-FF3C-49A3-B74A-4399C71613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0838" y="614363"/>
            <a:ext cx="11245850" cy="780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/>
            </a:lvl1pPr>
          </a:lstStyle>
          <a:p>
            <a:pPr lvl="0"/>
            <a:r>
              <a:rPr lang="en-US" dirty="0"/>
              <a:t>Enter the title here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9FF9A57-2B4F-44D2-8D62-0BBE1820512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50837" y="1595336"/>
            <a:ext cx="11245850" cy="46199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706869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9548C3-BD19-46EF-A95C-3D0560968F16}"/>
              </a:ext>
            </a:extLst>
          </p:cNvPr>
          <p:cNvSpPr/>
          <p:nvPr userDrawn="1"/>
        </p:nvSpPr>
        <p:spPr>
          <a:xfrm>
            <a:off x="2157245" y="6521666"/>
            <a:ext cx="8604664" cy="8831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8000">
                <a:schemeClr val="accent4">
                  <a:lumMod val="75000"/>
                </a:schemeClr>
              </a:gs>
              <a:gs pos="71000">
                <a:schemeClr val="accent4">
                  <a:lumMod val="50000"/>
                </a:schemeClr>
              </a:gs>
              <a:gs pos="22770">
                <a:schemeClr val="accent4">
                  <a:lumMod val="60000"/>
                  <a:lumOff val="40000"/>
                </a:schemeClr>
              </a:gs>
              <a:gs pos="92000">
                <a:schemeClr val="bg2">
                  <a:lumMod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2A312E-471A-4805-AC35-2A24C4648234}"/>
              </a:ext>
            </a:extLst>
          </p:cNvPr>
          <p:cNvSpPr txBox="1"/>
          <p:nvPr userDrawn="1"/>
        </p:nvSpPr>
        <p:spPr>
          <a:xfrm>
            <a:off x="10830248" y="6334837"/>
            <a:ext cx="127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77777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#SNH21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4F32333-DC33-4DD4-BB64-4A0BA405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7" y="6286508"/>
            <a:ext cx="1858949" cy="465990"/>
          </a:xfrm>
          <a:prstGeom prst="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BB37577-AFDC-4B15-ABB0-A5141E0C85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708" y="153831"/>
            <a:ext cx="1339825" cy="39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3228987-8CE4-400C-9D18-0D5ED7098472}"/>
              </a:ext>
            </a:extLst>
          </p:cNvPr>
          <p:cNvSpPr/>
          <p:nvPr userDrawn="1"/>
        </p:nvSpPr>
        <p:spPr>
          <a:xfrm>
            <a:off x="0" y="-4980"/>
            <a:ext cx="12192000" cy="9324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BD8E232-FF3C-49A3-B74A-4399C71613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0838" y="614363"/>
            <a:ext cx="11245850" cy="780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/>
            </a:lvl1pPr>
          </a:lstStyle>
          <a:p>
            <a:pPr lvl="0"/>
            <a:r>
              <a:rPr lang="en-US" dirty="0"/>
              <a:t>Enter the title here</a:t>
            </a:r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6B999FB4-AA26-4162-B499-5EE8034B5651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350838" y="1594699"/>
            <a:ext cx="11245850" cy="46199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697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9548C3-BD19-46EF-A95C-3D0560968F16}"/>
              </a:ext>
            </a:extLst>
          </p:cNvPr>
          <p:cNvSpPr/>
          <p:nvPr userDrawn="1"/>
        </p:nvSpPr>
        <p:spPr>
          <a:xfrm>
            <a:off x="2157245" y="6521666"/>
            <a:ext cx="8604664" cy="8831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8000">
                <a:schemeClr val="accent4">
                  <a:lumMod val="75000"/>
                </a:schemeClr>
              </a:gs>
              <a:gs pos="71000">
                <a:schemeClr val="accent4">
                  <a:lumMod val="50000"/>
                </a:schemeClr>
              </a:gs>
              <a:gs pos="22770">
                <a:schemeClr val="accent4">
                  <a:lumMod val="60000"/>
                  <a:lumOff val="40000"/>
                </a:schemeClr>
              </a:gs>
              <a:gs pos="92000">
                <a:schemeClr val="bg2">
                  <a:lumMod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2A312E-471A-4805-AC35-2A24C4648234}"/>
              </a:ext>
            </a:extLst>
          </p:cNvPr>
          <p:cNvSpPr txBox="1"/>
          <p:nvPr userDrawn="1"/>
        </p:nvSpPr>
        <p:spPr>
          <a:xfrm>
            <a:off x="10830248" y="6334837"/>
            <a:ext cx="127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77777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#SNH21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4F32333-DC33-4DD4-BB64-4A0BA405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7" y="6286508"/>
            <a:ext cx="1858949" cy="465990"/>
          </a:xfrm>
          <a:prstGeom prst="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BB37577-AFDC-4B15-ABB0-A5141E0C85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708" y="153831"/>
            <a:ext cx="1339825" cy="39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3228987-8CE4-400C-9D18-0D5ED7098472}"/>
              </a:ext>
            </a:extLst>
          </p:cNvPr>
          <p:cNvSpPr/>
          <p:nvPr userDrawn="1"/>
        </p:nvSpPr>
        <p:spPr>
          <a:xfrm>
            <a:off x="0" y="-4980"/>
            <a:ext cx="12192000" cy="9324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BD8E232-FF3C-49A3-B74A-4399C71613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0838" y="614363"/>
            <a:ext cx="11245850" cy="780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/>
            </a:lvl1pPr>
          </a:lstStyle>
          <a:p>
            <a:pPr lvl="0"/>
            <a:r>
              <a:rPr lang="en-US" dirty="0"/>
              <a:t>Enter the title here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95D69E3-415E-4068-8627-07F80A7169D8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350838" y="1595438"/>
            <a:ext cx="11245850" cy="46196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53720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45D43-F6DA-4609-BD30-41E12B6B6F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872" y="4507670"/>
            <a:ext cx="7581899" cy="1520937"/>
          </a:xfrm>
          <a:prstGeom prst="rect">
            <a:avLst/>
          </a:prstGeom>
        </p:spPr>
        <p:txBody>
          <a:bodyPr/>
          <a:lstStyle>
            <a:lvl1pPr algn="ctr">
              <a:defRPr sz="48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Please end presentation with this layout</a:t>
            </a:r>
          </a:p>
        </p:txBody>
      </p:sp>
    </p:spTree>
    <p:extLst>
      <p:ext uri="{BB962C8B-B14F-4D97-AF65-F5344CB8AC3E}">
        <p14:creationId xmlns:p14="http://schemas.microsoft.com/office/powerpoint/2010/main" val="2035851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06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3" r:id="rId2"/>
    <p:sldLayoutId id="2147483682" r:id="rId3"/>
    <p:sldLayoutId id="2147483687" r:id="rId4"/>
    <p:sldLayoutId id="2147483680" r:id="rId5"/>
    <p:sldLayoutId id="2147483683" r:id="rId6"/>
    <p:sldLayoutId id="2147483684" r:id="rId7"/>
    <p:sldLayoutId id="2147483685" r:id="rId8"/>
    <p:sldLayoutId id="2147483686" r:id="rId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D8780E5-0F39-44E7-9AA7-AB9602A3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45" y="3759525"/>
            <a:ext cx="7581899" cy="1520937"/>
          </a:xfrm>
        </p:spPr>
        <p:txBody>
          <a:bodyPr/>
          <a:lstStyle/>
          <a:p>
            <a:r>
              <a:rPr lang="en-US" dirty="0"/>
              <a:t>Gain the Tools to Design Repeatable, Scalable Workflows for Your Accounting Firm</a:t>
            </a:r>
          </a:p>
        </p:txBody>
      </p:sp>
    </p:spTree>
    <p:extLst>
      <p:ext uri="{BB962C8B-B14F-4D97-AF65-F5344CB8AC3E}">
        <p14:creationId xmlns:p14="http://schemas.microsoft.com/office/powerpoint/2010/main" val="667439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F33293B-7CFD-43D5-BF0B-1066A12EC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2" b="26033"/>
          <a:stretch/>
        </p:blipFill>
        <p:spPr>
          <a:xfrm>
            <a:off x="831878" y="555969"/>
            <a:ext cx="10528244" cy="5746062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86223B0-F0F4-453D-BFB8-FFD9FD0B30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075" y="438476"/>
            <a:ext cx="11245850" cy="780338"/>
          </a:xfrm>
        </p:spPr>
        <p:txBody>
          <a:bodyPr/>
          <a:lstStyle/>
          <a:p>
            <a:pPr algn="ctr"/>
            <a:r>
              <a:rPr lang="en-US" dirty="0"/>
              <a:t>Solutions</a:t>
            </a:r>
          </a:p>
        </p:txBody>
      </p:sp>
    </p:spTree>
    <p:extLst>
      <p:ext uri="{BB962C8B-B14F-4D97-AF65-F5344CB8AC3E}">
        <p14:creationId xmlns:p14="http://schemas.microsoft.com/office/powerpoint/2010/main" val="1431645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D4B6535-FA1B-49CB-8187-E24AF79567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9828162"/>
              </p:ext>
            </p:extLst>
          </p:nvPr>
        </p:nvGraphicFramePr>
        <p:xfrm>
          <a:off x="609600" y="-105974"/>
          <a:ext cx="10972799" cy="6840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06052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990BDD-872C-443B-8F36-0F682A34D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92" y="1152472"/>
            <a:ext cx="8154504" cy="4586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C6B4C7-1C48-45C2-BB71-19822267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2943" y="1672188"/>
            <a:ext cx="7289800" cy="200591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Montserrat ExtraBold" panose="00000900000000000000" pitchFamily="2" charset="0"/>
              </a:rPr>
              <a:t>CLIENT COMMUNICATION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8115AA-2C9B-44BB-A7CC-495D9796A050}"/>
              </a:ext>
            </a:extLst>
          </p:cNvPr>
          <p:cNvCxnSpPr/>
          <p:nvPr/>
        </p:nvCxnSpPr>
        <p:spPr>
          <a:xfrm>
            <a:off x="4353338" y="2882348"/>
            <a:ext cx="617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50526395-D89C-4485-9552-DD242AF38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887" y="3914794"/>
            <a:ext cx="1611796" cy="3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80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87C43F-BED6-438C-A302-49E67932E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7" y="1069543"/>
            <a:ext cx="8389179" cy="47189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C6B4C7-1C48-45C2-BB71-19822267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387" y="1632432"/>
            <a:ext cx="7289800" cy="2005911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latin typeface="Montserrat ExtraBold" panose="00000900000000000000" pitchFamily="2" charset="0"/>
              </a:rPr>
              <a:t>MONTH-END REVIEW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8115AA-2C9B-44BB-A7CC-495D9796A050}"/>
              </a:ext>
            </a:extLst>
          </p:cNvPr>
          <p:cNvCxnSpPr/>
          <p:nvPr/>
        </p:nvCxnSpPr>
        <p:spPr>
          <a:xfrm>
            <a:off x="4353338" y="2882348"/>
            <a:ext cx="617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008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C47CD98-AF09-4EB1-B4D8-BEC31148D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6" y="1142378"/>
            <a:ext cx="8130209" cy="45732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C6B4C7-1C48-45C2-BB71-19822267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387" y="1632432"/>
            <a:ext cx="7289800" cy="2005911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latin typeface="Montserrat ExtraBold" panose="00000900000000000000" pitchFamily="2" charset="0"/>
              </a:rPr>
              <a:t>FINANCIAL ADVISORY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8115AA-2C9B-44BB-A7CC-495D9796A050}"/>
              </a:ext>
            </a:extLst>
          </p:cNvPr>
          <p:cNvCxnSpPr/>
          <p:nvPr/>
        </p:nvCxnSpPr>
        <p:spPr>
          <a:xfrm>
            <a:off x="4353338" y="2882348"/>
            <a:ext cx="617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337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485B828F-5649-4D7A-A509-DB88730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98" y="1121180"/>
            <a:ext cx="8106189" cy="45597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C6B4C7-1C48-45C2-BB71-19822267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387" y="1632432"/>
            <a:ext cx="7289800" cy="2005911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latin typeface="Montserrat ExtraBold" panose="00000900000000000000" pitchFamily="2" charset="0"/>
              </a:rPr>
              <a:t>CLIENT WORKFLOW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8115AA-2C9B-44BB-A7CC-495D9796A050}"/>
              </a:ext>
            </a:extLst>
          </p:cNvPr>
          <p:cNvCxnSpPr/>
          <p:nvPr/>
        </p:nvCxnSpPr>
        <p:spPr>
          <a:xfrm>
            <a:off x="4353338" y="2882348"/>
            <a:ext cx="617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274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6DAFBD5F-F6C3-4969-A2E5-8EFA518A1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1" y="1028699"/>
            <a:ext cx="8484705" cy="4772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C6B4C7-1C48-45C2-BB71-19822267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387" y="1632432"/>
            <a:ext cx="7289800" cy="2005911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latin typeface="Montserrat ExtraBold" panose="00000900000000000000" pitchFamily="2" charset="0"/>
              </a:rPr>
              <a:t>ACCOUNTS PAYABLE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8115AA-2C9B-44BB-A7CC-495D9796A050}"/>
              </a:ext>
            </a:extLst>
          </p:cNvPr>
          <p:cNvCxnSpPr/>
          <p:nvPr/>
        </p:nvCxnSpPr>
        <p:spPr>
          <a:xfrm>
            <a:off x="4353338" y="2882348"/>
            <a:ext cx="617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4F113B4-B066-4C4A-9665-27B36BF71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338" y="3823182"/>
            <a:ext cx="1520688" cy="61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64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6932AA-A9D1-45B2-8F16-F0BAE0AFCC09}"/>
              </a:ext>
            </a:extLst>
          </p:cNvPr>
          <p:cNvSpPr/>
          <p:nvPr/>
        </p:nvSpPr>
        <p:spPr>
          <a:xfrm>
            <a:off x="0" y="0"/>
            <a:ext cx="12192000" cy="6139648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07745A-4CB3-4E36-AE2B-E249CC3D98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1264" y="339085"/>
            <a:ext cx="11245850" cy="780338"/>
          </a:xfrm>
        </p:spPr>
        <p:txBody>
          <a:bodyPr/>
          <a:lstStyle/>
          <a:p>
            <a:r>
              <a:rPr lang="en-US" dirty="0"/>
              <a:t>Grow </a:t>
            </a:r>
          </a:p>
          <a:p>
            <a:r>
              <a:rPr lang="en-US" dirty="0"/>
              <a:t>your </a:t>
            </a:r>
          </a:p>
          <a:p>
            <a:r>
              <a:rPr lang="en-US" dirty="0"/>
              <a:t>tree</a:t>
            </a:r>
          </a:p>
        </p:txBody>
      </p:sp>
      <p:pic>
        <p:nvPicPr>
          <p:cNvPr id="5" name="Picture 4" descr="A tree in a field&#10;&#10;Description automatically generated with low confidence">
            <a:extLst>
              <a:ext uri="{FF2B5EF4-FFF2-40B4-BE49-F238E27FC236}">
                <a16:creationId xmlns:a16="http://schemas.microsoft.com/office/drawing/2014/main" id="{5A2011B7-1A62-4583-A67F-D4A7F12DE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-359176"/>
            <a:ext cx="8180863" cy="6858000"/>
          </a:xfrm>
          <a:prstGeom prst="rect">
            <a:avLst/>
          </a:prstGeom>
          <a:effectLst>
            <a:softEdge rad="393700"/>
          </a:effectLst>
        </p:spPr>
      </p:pic>
    </p:spTree>
    <p:extLst>
      <p:ext uri="{BB962C8B-B14F-4D97-AF65-F5344CB8AC3E}">
        <p14:creationId xmlns:p14="http://schemas.microsoft.com/office/powerpoint/2010/main" val="3637916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4ABCA0-8226-4724-9BBA-AEA1C1A8DB35}"/>
              </a:ext>
            </a:extLst>
          </p:cNvPr>
          <p:cNvSpPr/>
          <p:nvPr/>
        </p:nvSpPr>
        <p:spPr>
          <a:xfrm>
            <a:off x="2212769" y="1736766"/>
            <a:ext cx="7766462" cy="33844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5D5354-31D5-43A0-9B86-6502D1C18B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8441" y="2394269"/>
            <a:ext cx="4275118" cy="206946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3800" dirty="0">
                <a:solidFill>
                  <a:schemeClr val="bg1"/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488111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14DAC7-C0DC-4092-93DC-DF67FB1694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0294" y="1394701"/>
            <a:ext cx="11084145" cy="425221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accent3"/>
                </a:solidFill>
              </a:rPr>
              <a:t>Please complete the Session Survey in the Conference App for this session!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85D167-40E3-49FC-9056-D6DDA0A5E1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/>
              <a:t>We Value Your Feedback!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C77C25-6E1A-4F81-95BC-448822EC0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734" y="1819922"/>
            <a:ext cx="2026975" cy="438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B85800-03FF-44FC-AE0B-106B5B5F2A94}"/>
              </a:ext>
            </a:extLst>
          </p:cNvPr>
          <p:cNvSpPr/>
          <p:nvPr/>
        </p:nvSpPr>
        <p:spPr>
          <a:xfrm>
            <a:off x="1727961" y="4542183"/>
            <a:ext cx="1053547" cy="318052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10E5087D-7A78-4943-8485-DBE800BB4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240" y="1819922"/>
            <a:ext cx="2078251" cy="442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457A3D2-3119-4D2B-AE59-CC247F3A3026}"/>
              </a:ext>
            </a:extLst>
          </p:cNvPr>
          <p:cNvCxnSpPr>
            <a:cxnSpLocks/>
          </p:cNvCxnSpPr>
          <p:nvPr/>
        </p:nvCxnSpPr>
        <p:spPr>
          <a:xfrm flipV="1">
            <a:off x="3691780" y="2769833"/>
            <a:ext cx="1075529" cy="1615738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E9BD5F18-E6DC-45F3-B969-A0858283B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12" y="1819922"/>
            <a:ext cx="1950627" cy="435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481D430-F06A-4ECE-93E5-D7E69AB7F883}"/>
              </a:ext>
            </a:extLst>
          </p:cNvPr>
          <p:cNvCxnSpPr>
            <a:cxnSpLocks/>
          </p:cNvCxnSpPr>
          <p:nvPr/>
        </p:nvCxnSpPr>
        <p:spPr>
          <a:xfrm>
            <a:off x="7173157" y="2894120"/>
            <a:ext cx="1233996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6001C0D-A51C-4D93-B62C-2AA34AB6A883}"/>
              </a:ext>
            </a:extLst>
          </p:cNvPr>
          <p:cNvSpPr/>
          <p:nvPr/>
        </p:nvSpPr>
        <p:spPr>
          <a:xfrm>
            <a:off x="8300621" y="5069150"/>
            <a:ext cx="2285645" cy="1109706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47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0A23B-FD13-4EE0-9C2D-E6F0F739F0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0838" y="2319363"/>
            <a:ext cx="6493845" cy="3779596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Please have your badge scanned by a room monitor before the session begins.  </a:t>
            </a:r>
          </a:p>
          <a:p>
            <a:pPr lvl="1"/>
            <a:r>
              <a:rPr lang="en-US" sz="2800" dirty="0"/>
              <a:t>Scanning your badge ensures you get credit for attending the session.</a:t>
            </a:r>
          </a:p>
          <a:p>
            <a:pPr marL="0" indent="0">
              <a:buNone/>
            </a:pPr>
            <a:endParaRPr lang="en-US" sz="3600" dirty="0"/>
          </a:p>
          <a:p>
            <a:endParaRPr lang="en-US" dirty="0"/>
          </a:p>
        </p:txBody>
      </p:sp>
      <p:pic>
        <p:nvPicPr>
          <p:cNvPr id="7" name="Picture Placeholder 6" descr="A picture containing arthropod&#10;&#10;Description automatically generated">
            <a:extLst>
              <a:ext uri="{FF2B5EF4-FFF2-40B4-BE49-F238E27FC236}">
                <a16:creationId xmlns:a16="http://schemas.microsoft.com/office/drawing/2014/main" id="{DD5DCBC7-84FA-4A51-90A8-B218D701AC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8" r="13798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DBFC3B-A08A-4002-AA34-72E1FD773D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838" y="614362"/>
            <a:ext cx="11314420" cy="1383113"/>
          </a:xfrm>
        </p:spPr>
        <p:txBody>
          <a:bodyPr/>
          <a:lstStyle/>
          <a:p>
            <a:pPr lvl="0"/>
            <a:r>
              <a:rPr lang="en-US" dirty="0"/>
              <a:t>Attending this Breakout Session for the full 100 minutes entitles you to 2 hours of CPE </a:t>
            </a:r>
          </a:p>
        </p:txBody>
      </p:sp>
    </p:spTree>
    <p:extLst>
      <p:ext uri="{BB962C8B-B14F-4D97-AF65-F5344CB8AC3E}">
        <p14:creationId xmlns:p14="http://schemas.microsoft.com/office/powerpoint/2010/main" val="2265353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0A23B-FD13-4EE0-9C2D-E6F0F739F0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0838" y="2319363"/>
            <a:ext cx="6493845" cy="337122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We would love to hear from you!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Email us at </a:t>
            </a:r>
            <a:r>
              <a:rPr lang="en-US" sz="3200" b="1" dirty="0">
                <a:solidFill>
                  <a:schemeClr val="accent3"/>
                </a:solidFill>
              </a:rPr>
              <a:t>info@woodard.com</a:t>
            </a:r>
            <a:endParaRPr lang="en-US" sz="3600" b="1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pic>
        <p:nvPicPr>
          <p:cNvPr id="7" name="Picture Placeholder 6" descr="A picture containing arthropod&#10;&#10;Description automatically generated">
            <a:extLst>
              <a:ext uri="{FF2B5EF4-FFF2-40B4-BE49-F238E27FC236}">
                <a16:creationId xmlns:a16="http://schemas.microsoft.com/office/drawing/2014/main" id="{DD5DCBC7-84FA-4A51-90A8-B218D701AC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8" r="13798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DBFC3B-A08A-4002-AA34-72E1FD773D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838" y="614362"/>
            <a:ext cx="11314420" cy="1383113"/>
          </a:xfrm>
        </p:spPr>
        <p:txBody>
          <a:bodyPr/>
          <a:lstStyle/>
          <a:p>
            <a:pPr lvl="0"/>
            <a:r>
              <a:rPr lang="en-US" dirty="0"/>
              <a:t>Do You Have Additional Feedback?</a:t>
            </a:r>
          </a:p>
        </p:txBody>
      </p:sp>
    </p:spTree>
    <p:extLst>
      <p:ext uri="{BB962C8B-B14F-4D97-AF65-F5344CB8AC3E}">
        <p14:creationId xmlns:p14="http://schemas.microsoft.com/office/powerpoint/2010/main" val="4232580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DBFC3B-A08A-4002-AA34-72E1FD773D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dirty="0"/>
              <a:t>Here is Your Chance to Win!</a:t>
            </a:r>
          </a:p>
        </p:txBody>
      </p:sp>
      <p:pic>
        <p:nvPicPr>
          <p:cNvPr id="1028" name="Picture 4" descr="woodard_report_clean">
            <a:extLst>
              <a:ext uri="{FF2B5EF4-FFF2-40B4-BE49-F238E27FC236}">
                <a16:creationId xmlns:a16="http://schemas.microsoft.com/office/drawing/2014/main" id="{627D2581-79F4-4152-8DD7-EF8734339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27" y="5294172"/>
            <a:ext cx="1464607" cy="60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D0139C35-86B6-423D-AED5-C78886AE7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11" y="1633086"/>
            <a:ext cx="3591828" cy="3591828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57727B6-5B32-408C-98D4-ECCAE524C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790" y="5198487"/>
            <a:ext cx="2131153" cy="79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28B551-3A24-4A81-9BCE-D9C34DFD1565}"/>
              </a:ext>
            </a:extLst>
          </p:cNvPr>
          <p:cNvSpPr txBox="1"/>
          <p:nvPr/>
        </p:nvSpPr>
        <p:spPr>
          <a:xfrm>
            <a:off x="605952" y="1615550"/>
            <a:ext cx="47486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Want a chance to win a cellular-capable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E2300">
                    <a:lumMod val="75000"/>
                    <a:lumOff val="25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Windows 11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Microsoft Surface Pro X?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You can! It’s as easy as 1, 2, 3.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07DABC-888B-4E38-8CCF-77E7B3EB5E1F}"/>
              </a:ext>
            </a:extLst>
          </p:cNvPr>
          <p:cNvSpPr txBox="1"/>
          <p:nvPr/>
        </p:nvSpPr>
        <p:spPr>
          <a:xfrm>
            <a:off x="8086622" y="4973099"/>
            <a:ext cx="14465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Brought to you by: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E94B38-9024-49D5-83F2-2F5744AD747E}"/>
              </a:ext>
            </a:extLst>
          </p:cNvPr>
          <p:cNvSpPr txBox="1"/>
          <p:nvPr/>
        </p:nvSpPr>
        <p:spPr>
          <a:xfrm>
            <a:off x="3451351" y="6197357"/>
            <a:ext cx="7562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*Contest limited to conference registrants. One entry per person. Additional rules and limitations apply and can be viewed on the contest page.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** Including Windows 11 Microsoft Surface Pro X and computer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setup support.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559943-36BE-4ED2-9CA9-65ACB0DE8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529" y="2453438"/>
            <a:ext cx="2882941" cy="297593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F10DEAB-57AE-493C-AE8E-EA0B90079263}"/>
              </a:ext>
            </a:extLst>
          </p:cNvPr>
          <p:cNvSpPr/>
          <p:nvPr/>
        </p:nvSpPr>
        <p:spPr>
          <a:xfrm>
            <a:off x="1177505" y="3978617"/>
            <a:ext cx="2961106" cy="537887"/>
          </a:xfrm>
          <a:custGeom>
            <a:avLst/>
            <a:gdLst>
              <a:gd name="connsiteX0" fmla="*/ 0 w 3230047"/>
              <a:gd name="connsiteY0" fmla="*/ 0 h 537886"/>
              <a:gd name="connsiteX1" fmla="*/ 2961104 w 3230047"/>
              <a:gd name="connsiteY1" fmla="*/ 0 h 537886"/>
              <a:gd name="connsiteX2" fmla="*/ 3230047 w 3230047"/>
              <a:gd name="connsiteY2" fmla="*/ 268943 h 537886"/>
              <a:gd name="connsiteX3" fmla="*/ 2961104 w 3230047"/>
              <a:gd name="connsiteY3" fmla="*/ 537886 h 537886"/>
              <a:gd name="connsiteX4" fmla="*/ 0 w 3230047"/>
              <a:gd name="connsiteY4" fmla="*/ 537886 h 537886"/>
              <a:gd name="connsiteX5" fmla="*/ 0 w 3230047"/>
              <a:gd name="connsiteY5" fmla="*/ 0 h 53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30047" h="537886">
                <a:moveTo>
                  <a:pt x="3230047" y="537885"/>
                </a:moveTo>
                <a:lnTo>
                  <a:pt x="268943" y="537885"/>
                </a:lnTo>
                <a:lnTo>
                  <a:pt x="0" y="268943"/>
                </a:lnTo>
                <a:lnTo>
                  <a:pt x="268943" y="1"/>
                </a:lnTo>
                <a:lnTo>
                  <a:pt x="3230047" y="1"/>
                </a:lnTo>
                <a:lnTo>
                  <a:pt x="3230047" y="537885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71664" tIns="41910" rIns="78232" bIns="41911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Answer the 10-question quiz before Tuesday at Noon Central to enter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AF77929-A9B2-4CA1-A922-1771F65B03F8}"/>
              </a:ext>
            </a:extLst>
          </p:cNvPr>
          <p:cNvSpPr/>
          <p:nvPr/>
        </p:nvSpPr>
        <p:spPr>
          <a:xfrm>
            <a:off x="1177505" y="3280744"/>
            <a:ext cx="2961105" cy="537888"/>
          </a:xfrm>
          <a:custGeom>
            <a:avLst/>
            <a:gdLst>
              <a:gd name="connsiteX0" fmla="*/ 0 w 3230047"/>
              <a:gd name="connsiteY0" fmla="*/ 0 h 537886"/>
              <a:gd name="connsiteX1" fmla="*/ 2961104 w 3230047"/>
              <a:gd name="connsiteY1" fmla="*/ 0 h 537886"/>
              <a:gd name="connsiteX2" fmla="*/ 3230047 w 3230047"/>
              <a:gd name="connsiteY2" fmla="*/ 268943 h 537886"/>
              <a:gd name="connsiteX3" fmla="*/ 2961104 w 3230047"/>
              <a:gd name="connsiteY3" fmla="*/ 537886 h 537886"/>
              <a:gd name="connsiteX4" fmla="*/ 0 w 3230047"/>
              <a:gd name="connsiteY4" fmla="*/ 537886 h 537886"/>
              <a:gd name="connsiteX5" fmla="*/ 0 w 3230047"/>
              <a:gd name="connsiteY5" fmla="*/ 0 h 53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30047" h="537886">
                <a:moveTo>
                  <a:pt x="3230047" y="537885"/>
                </a:moveTo>
                <a:lnTo>
                  <a:pt x="268943" y="537885"/>
                </a:lnTo>
                <a:lnTo>
                  <a:pt x="0" y="268943"/>
                </a:lnTo>
                <a:lnTo>
                  <a:pt x="268943" y="1"/>
                </a:lnTo>
                <a:lnTo>
                  <a:pt x="3230047" y="1"/>
                </a:lnTo>
                <a:lnTo>
                  <a:pt x="3230047" y="537885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71664" tIns="41911" rIns="78232" bIns="41911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Point your camera app at the QR code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and open the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contest page</a:t>
            </a:r>
          </a:p>
        </p:txBody>
      </p:sp>
      <p:sp>
        <p:nvSpPr>
          <p:cNvPr id="17" name="Oval 16" descr="Badge with solid fill">
            <a:extLst>
              <a:ext uri="{FF2B5EF4-FFF2-40B4-BE49-F238E27FC236}">
                <a16:creationId xmlns:a16="http://schemas.microsoft.com/office/drawing/2014/main" id="{A11CFCA9-6C4E-4D8D-8C95-D005797F49B9}"/>
              </a:ext>
            </a:extLst>
          </p:cNvPr>
          <p:cNvSpPr/>
          <p:nvPr/>
        </p:nvSpPr>
        <p:spPr>
          <a:xfrm>
            <a:off x="639620" y="3978617"/>
            <a:ext cx="537886" cy="537886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5F266C5-5C6D-4B6B-A8AC-8CE696C30549}"/>
              </a:ext>
            </a:extLst>
          </p:cNvPr>
          <p:cNvSpPr/>
          <p:nvPr/>
        </p:nvSpPr>
        <p:spPr>
          <a:xfrm>
            <a:off x="1177504" y="4676488"/>
            <a:ext cx="2961106" cy="537887"/>
          </a:xfrm>
          <a:custGeom>
            <a:avLst/>
            <a:gdLst>
              <a:gd name="connsiteX0" fmla="*/ 0 w 3230047"/>
              <a:gd name="connsiteY0" fmla="*/ 0 h 537886"/>
              <a:gd name="connsiteX1" fmla="*/ 2961104 w 3230047"/>
              <a:gd name="connsiteY1" fmla="*/ 0 h 537886"/>
              <a:gd name="connsiteX2" fmla="*/ 3230047 w 3230047"/>
              <a:gd name="connsiteY2" fmla="*/ 268943 h 537886"/>
              <a:gd name="connsiteX3" fmla="*/ 2961104 w 3230047"/>
              <a:gd name="connsiteY3" fmla="*/ 537886 h 537886"/>
              <a:gd name="connsiteX4" fmla="*/ 0 w 3230047"/>
              <a:gd name="connsiteY4" fmla="*/ 537886 h 537886"/>
              <a:gd name="connsiteX5" fmla="*/ 0 w 3230047"/>
              <a:gd name="connsiteY5" fmla="*/ 0 h 53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30047" h="537886">
                <a:moveTo>
                  <a:pt x="3230047" y="537885"/>
                </a:moveTo>
                <a:lnTo>
                  <a:pt x="268943" y="537885"/>
                </a:lnTo>
                <a:lnTo>
                  <a:pt x="0" y="268943"/>
                </a:lnTo>
                <a:lnTo>
                  <a:pt x="268943" y="1"/>
                </a:lnTo>
                <a:lnTo>
                  <a:pt x="3230047" y="1"/>
                </a:lnTo>
                <a:lnTo>
                  <a:pt x="3230047" y="537885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71664" tIns="41911" rIns="78232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Go to the Woodard booth for the drawing on Tuesday @ 3:30 pm*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9" name="Oval 18" descr="Badge 3 with solid fill">
            <a:extLst>
              <a:ext uri="{FF2B5EF4-FFF2-40B4-BE49-F238E27FC236}">
                <a16:creationId xmlns:a16="http://schemas.microsoft.com/office/drawing/2014/main" id="{80DC225B-68AB-4DB0-B6DC-DE8ED65C6E9F}"/>
              </a:ext>
            </a:extLst>
          </p:cNvPr>
          <p:cNvSpPr/>
          <p:nvPr/>
        </p:nvSpPr>
        <p:spPr>
          <a:xfrm>
            <a:off x="639620" y="4676489"/>
            <a:ext cx="537886" cy="537886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2BC0BD-9A43-4BFB-A842-3E080897EE53}"/>
              </a:ext>
            </a:extLst>
          </p:cNvPr>
          <p:cNvSpPr txBox="1"/>
          <p:nvPr/>
        </p:nvSpPr>
        <p:spPr>
          <a:xfrm>
            <a:off x="1363090" y="5543053"/>
            <a:ext cx="241195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E2300">
                    <a:lumMod val="75000"/>
                    <a:lumOff val="25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$1,300 Value!**</a:t>
            </a:r>
          </a:p>
        </p:txBody>
      </p:sp>
      <p:sp>
        <p:nvSpPr>
          <p:cNvPr id="9" name="Oval 8" descr="Badge 1 with solid fill">
            <a:extLst>
              <a:ext uri="{FF2B5EF4-FFF2-40B4-BE49-F238E27FC236}">
                <a16:creationId xmlns:a16="http://schemas.microsoft.com/office/drawing/2014/main" id="{7B2B3B95-7B51-4EC0-804E-055338503CDC}"/>
              </a:ext>
            </a:extLst>
          </p:cNvPr>
          <p:cNvSpPr/>
          <p:nvPr/>
        </p:nvSpPr>
        <p:spPr>
          <a:xfrm>
            <a:off x="639620" y="3280745"/>
            <a:ext cx="537886" cy="537886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79889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24102-1785-446A-9CAA-2D5D941D2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Up:  More Cutting-Training</a:t>
            </a:r>
            <a:br>
              <a:rPr lang="en-US" dirty="0"/>
            </a:br>
            <a:br>
              <a:rPr lang="en-US" dirty="0"/>
            </a:br>
            <a:r>
              <a:rPr lang="en-US" sz="3200" dirty="0"/>
              <a:t>Please make your way to your next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192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D8780E5-0F39-44E7-9AA7-AB9602A3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45" y="3759525"/>
            <a:ext cx="7581899" cy="1520937"/>
          </a:xfrm>
        </p:spPr>
        <p:txBody>
          <a:bodyPr/>
          <a:lstStyle/>
          <a:p>
            <a:r>
              <a:rPr lang="en-US" dirty="0"/>
              <a:t>Gain the Tools to Design Repeatable, Scalable Workflows for Your Accounting Firm</a:t>
            </a:r>
          </a:p>
        </p:txBody>
      </p:sp>
    </p:spTree>
    <p:extLst>
      <p:ext uri="{BB962C8B-B14F-4D97-AF65-F5344CB8AC3E}">
        <p14:creationId xmlns:p14="http://schemas.microsoft.com/office/powerpoint/2010/main" val="901567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F7C60F7-110D-4F77-9AAC-742C1D2E5D0B}"/>
              </a:ext>
            </a:extLst>
          </p:cNvPr>
          <p:cNvSpPr/>
          <p:nvPr/>
        </p:nvSpPr>
        <p:spPr>
          <a:xfrm>
            <a:off x="774230" y="1632463"/>
            <a:ext cx="3576957" cy="44943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227;p37">
            <a:extLst>
              <a:ext uri="{FF2B5EF4-FFF2-40B4-BE49-F238E27FC236}">
                <a16:creationId xmlns:a16="http://schemas.microsoft.com/office/drawing/2014/main" id="{B3523866-7417-4533-92E2-F79C4D5B17E5}"/>
              </a:ext>
            </a:extLst>
          </p:cNvPr>
          <p:cNvSpPr txBox="1">
            <a:spLocks/>
          </p:cNvSpPr>
          <p:nvPr/>
        </p:nvSpPr>
        <p:spPr>
          <a:xfrm>
            <a:off x="4925095" y="1142685"/>
            <a:ext cx="5586578" cy="4572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indent="-13335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●"/>
            </a:pPr>
            <a:endParaRPr lang="en-US" sz="2200" dirty="0"/>
          </a:p>
        </p:txBody>
      </p:sp>
      <p:pic>
        <p:nvPicPr>
          <p:cNvPr id="10" name="Google Shape;231;p37">
            <a:extLst>
              <a:ext uri="{FF2B5EF4-FFF2-40B4-BE49-F238E27FC236}">
                <a16:creationId xmlns:a16="http://schemas.microsoft.com/office/drawing/2014/main" id="{448B3773-8087-4A70-BDEC-84248A8782E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1280" y="1944861"/>
            <a:ext cx="1584960" cy="2105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32;p37">
            <a:extLst>
              <a:ext uri="{FF2B5EF4-FFF2-40B4-BE49-F238E27FC236}">
                <a16:creationId xmlns:a16="http://schemas.microsoft.com/office/drawing/2014/main" id="{C4E50FD7-262F-41DD-9845-30A69C056EC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05380" y="4228360"/>
            <a:ext cx="1856760" cy="1866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1DE2EF0-D720-4B82-9AD8-039BC7202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955" y="356327"/>
            <a:ext cx="1435610" cy="125615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7E7E4-C9EB-473D-B0E0-B6DC6635CD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About Today’s Speaker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D9505-BBEC-4554-B11B-C921B235C1A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57530" y="1542906"/>
            <a:ext cx="5375676" cy="4641850"/>
          </a:xfrm>
        </p:spPr>
        <p:txBody>
          <a:bodyPr anchor="ctr"/>
          <a:lstStyle/>
          <a:p>
            <a:pPr marL="463550" indent="-457200">
              <a:lnSpc>
                <a:spcPct val="110000"/>
              </a:lnSpc>
              <a:spcBef>
                <a:spcPts val="0"/>
              </a:spcBef>
              <a:buClr>
                <a:schemeClr val="accent3"/>
              </a:buClr>
              <a:buSzPct val="110000"/>
            </a:pPr>
            <a:r>
              <a:rPr lang="en-US" sz="2600" dirty="0"/>
              <a:t>Accounting Lifeline, CEO</a:t>
            </a:r>
          </a:p>
          <a:p>
            <a:pPr marL="463550" indent="-457200">
              <a:lnSpc>
                <a:spcPct val="110000"/>
              </a:lnSpc>
              <a:spcBef>
                <a:spcPts val="0"/>
              </a:spcBef>
              <a:buClr>
                <a:schemeClr val="accent3"/>
              </a:buClr>
              <a:buSzPct val="110000"/>
            </a:pPr>
            <a:r>
              <a:rPr lang="en-US" sz="2600" dirty="0"/>
              <a:t>Co-Host of The ‘Appy Hour</a:t>
            </a:r>
          </a:p>
          <a:p>
            <a:pPr marL="463550" indent="-457200">
              <a:lnSpc>
                <a:spcPct val="110000"/>
              </a:lnSpc>
              <a:spcBef>
                <a:spcPts val="0"/>
              </a:spcBef>
              <a:buClr>
                <a:schemeClr val="accent3"/>
              </a:buClr>
              <a:buSzPct val="110000"/>
            </a:pPr>
            <a:r>
              <a:rPr lang="en-US" sz="2600" i="1" dirty="0"/>
              <a:t>Insightful Accountant’s</a:t>
            </a:r>
            <a:r>
              <a:rPr lang="en-US" sz="2600" dirty="0"/>
              <a:t> QBO Contributing Editor</a:t>
            </a:r>
          </a:p>
          <a:p>
            <a:pPr marL="463550" indent="-457200">
              <a:lnSpc>
                <a:spcPct val="110000"/>
              </a:lnSpc>
              <a:spcBef>
                <a:spcPts val="0"/>
              </a:spcBef>
              <a:buClr>
                <a:schemeClr val="accent3"/>
              </a:buClr>
              <a:buSzPct val="110000"/>
            </a:pPr>
            <a:r>
              <a:rPr lang="en-US" sz="2600" dirty="0"/>
              <a:t>Intuit Advanced Certified QuickBooks Online ProAdvisor</a:t>
            </a:r>
          </a:p>
          <a:p>
            <a:pPr marL="463550" indent="-457200">
              <a:lnSpc>
                <a:spcPct val="110000"/>
              </a:lnSpc>
              <a:spcBef>
                <a:spcPts val="0"/>
              </a:spcBef>
              <a:buClr>
                <a:schemeClr val="accent3"/>
              </a:buClr>
              <a:buSzPct val="110000"/>
            </a:pPr>
            <a:r>
              <a:rPr lang="en-US" sz="2600" dirty="0"/>
              <a:t>Member of the Intuit Trainer/Writer Network</a:t>
            </a:r>
          </a:p>
          <a:p>
            <a:pPr marL="463550" indent="-457200">
              <a:lnSpc>
                <a:spcPct val="110000"/>
              </a:lnSpc>
              <a:spcBef>
                <a:spcPts val="0"/>
              </a:spcBef>
              <a:buClr>
                <a:schemeClr val="accent3"/>
              </a:buClr>
              <a:buSzPct val="110000"/>
            </a:pPr>
            <a:r>
              <a:rPr lang="en-US" sz="2600" dirty="0"/>
              <a:t>International Speaker and Trainer</a:t>
            </a:r>
          </a:p>
        </p:txBody>
      </p:sp>
      <p:pic>
        <p:nvPicPr>
          <p:cNvPr id="12" name="Google Shape;228;p3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709BB78-AA55-483B-996D-82A6FD392123}"/>
              </a:ext>
            </a:extLst>
          </p:cNvPr>
          <p:cNvPicPr preferRelativeResize="0">
            <a:picLocks noGrp="1"/>
          </p:cNvPicPr>
          <p:nvPr>
            <p:ph sz="quarter" idx="11"/>
          </p:nvPr>
        </p:nvPicPr>
        <p:blipFill rotWithShape="1">
          <a:blip r:embed="rId6">
            <a:alphaModFix/>
          </a:blip>
          <a:srcRect l="4051" t="3614"/>
          <a:stretch/>
        </p:blipFill>
        <p:spPr>
          <a:xfrm>
            <a:off x="1197182" y="1944861"/>
            <a:ext cx="2642898" cy="274776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Google Shape;229;p37">
            <a:extLst>
              <a:ext uri="{FF2B5EF4-FFF2-40B4-BE49-F238E27FC236}">
                <a16:creationId xmlns:a16="http://schemas.microsoft.com/office/drawing/2014/main" id="{66203C33-905B-4214-A5F3-9965D95FBACC}"/>
              </a:ext>
            </a:extLst>
          </p:cNvPr>
          <p:cNvSpPr txBox="1"/>
          <p:nvPr/>
        </p:nvSpPr>
        <p:spPr>
          <a:xfrm>
            <a:off x="1197182" y="4834199"/>
            <a:ext cx="2642897" cy="959447"/>
          </a:xfrm>
          <a:prstGeom prst="roundRect">
            <a:avLst/>
          </a:prstGeom>
          <a:ln w="5715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68575" tIns="34275" rIns="68575" bIns="34275" anchor="t" anchorCtr="0">
            <a:normAutofit fontScale="85000" lnSpcReduction="10000"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Garamond"/>
              <a:buNone/>
            </a:pPr>
            <a:r>
              <a:rPr lang="en" sz="3600" b="0" i="0" u="none" strike="noStrike" cap="none" dirty="0">
                <a:solidFill>
                  <a:schemeClr val="dk1"/>
                </a:solidFill>
                <a:latin typeface="+mj-lt"/>
                <a:ea typeface="Avenir"/>
                <a:cs typeface="Avenir"/>
                <a:sym typeface="Avenir"/>
              </a:rPr>
              <a:t>Liz Scott </a:t>
            </a:r>
            <a:endParaRPr sz="3600" b="0" i="0" u="none" strike="noStrike" cap="none" dirty="0">
              <a:solidFill>
                <a:schemeClr val="dk1"/>
              </a:solidFill>
              <a:latin typeface="+mj-lt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Garamond"/>
              <a:buNone/>
            </a:pPr>
            <a:r>
              <a:rPr lang="en" b="0" i="0" u="none" strike="noStrike" cap="none" dirty="0">
                <a:solidFill>
                  <a:schemeClr val="dk1"/>
                </a:solidFill>
                <a:latin typeface="+mj-lt"/>
                <a:ea typeface="Avenir"/>
                <a:cs typeface="Avenir"/>
                <a:sym typeface="Avenir"/>
              </a:rPr>
              <a:t>Accounting Technology Wiz</a:t>
            </a:r>
            <a:endParaRPr b="0" i="0" u="none" strike="noStrike" cap="none" dirty="0">
              <a:solidFill>
                <a:schemeClr val="dk1"/>
              </a:solidFill>
              <a:latin typeface="+mj-lt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15249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6093EF-B9FD-4A16-B065-6CB4D24E44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87AC837-91DA-47C2-8A2E-C4112E76BDD1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350838" y="1585913"/>
          <a:ext cx="11245850" cy="4619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9090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6B4C7-1C48-45C2-BB71-19822267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100" y="2426044"/>
            <a:ext cx="7289800" cy="2005911"/>
          </a:xfrm>
        </p:spPr>
        <p:txBody>
          <a:bodyPr/>
          <a:lstStyle/>
          <a:p>
            <a:r>
              <a:rPr lang="en-US" dirty="0"/>
              <a:t>Industry Pain Points</a:t>
            </a:r>
          </a:p>
        </p:txBody>
      </p:sp>
      <p:pic>
        <p:nvPicPr>
          <p:cNvPr id="4" name="Picture 3" descr="A close-up of a tree branch&#10;&#10;Description automatically generated with low confidence">
            <a:extLst>
              <a:ext uri="{FF2B5EF4-FFF2-40B4-BE49-F238E27FC236}">
                <a16:creationId xmlns:a16="http://schemas.microsoft.com/office/drawing/2014/main" id="{0FE9D109-923D-4314-AE35-99771E52D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2" y="2451802"/>
            <a:ext cx="5588673" cy="468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77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ient Communication">
            <a:hlinkClick r:id="" action="ppaction://media"/>
            <a:extLst>
              <a:ext uri="{FF2B5EF4-FFF2-40B4-BE49-F238E27FC236}">
                <a16:creationId xmlns:a16="http://schemas.microsoft.com/office/drawing/2014/main" id="{C9EDD834-1CC6-4FE2-9B51-F8C63C4C0E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0992" y="183486"/>
            <a:ext cx="7162800" cy="600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6932AA-A9D1-45B2-8F16-F0BAE0AFCC09}"/>
              </a:ext>
            </a:extLst>
          </p:cNvPr>
          <p:cNvSpPr/>
          <p:nvPr/>
        </p:nvSpPr>
        <p:spPr>
          <a:xfrm>
            <a:off x="-1" y="1279810"/>
            <a:ext cx="12192000" cy="4848936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07745A-4CB3-4E36-AE2B-E249CC3D98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1264" y="339085"/>
            <a:ext cx="11245850" cy="780338"/>
          </a:xfrm>
        </p:spPr>
        <p:txBody>
          <a:bodyPr/>
          <a:lstStyle/>
          <a:p>
            <a:r>
              <a:rPr lang="en-US" dirty="0"/>
              <a:t>Elements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C7E8AC-F89C-4D6B-B807-18A9A4961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206" y="1004532"/>
            <a:ext cx="5975587" cy="50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29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6932AA-A9D1-45B2-8F16-F0BAE0AFCC09}"/>
              </a:ext>
            </a:extLst>
          </p:cNvPr>
          <p:cNvSpPr/>
          <p:nvPr/>
        </p:nvSpPr>
        <p:spPr>
          <a:xfrm>
            <a:off x="0" y="74428"/>
            <a:ext cx="12192000" cy="6139648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07745A-4CB3-4E36-AE2B-E249CC3D98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1264" y="339085"/>
            <a:ext cx="11245850" cy="780338"/>
          </a:xfrm>
        </p:spPr>
        <p:txBody>
          <a:bodyPr/>
          <a:lstStyle/>
          <a:p>
            <a:r>
              <a:rPr lang="en-US" dirty="0"/>
              <a:t>Strong tree</a:t>
            </a:r>
          </a:p>
        </p:txBody>
      </p:sp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49F3241F-FB1D-4822-9BE0-98CF71EED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77" y="0"/>
            <a:ext cx="7705846" cy="6459794"/>
          </a:xfrm>
          <a:prstGeom prst="rect">
            <a:avLst/>
          </a:prstGeom>
          <a:effectLst>
            <a:softEdge rad="381000"/>
          </a:effectLst>
        </p:spPr>
      </p:pic>
    </p:spTree>
    <p:extLst>
      <p:ext uri="{BB962C8B-B14F-4D97-AF65-F5344CB8AC3E}">
        <p14:creationId xmlns:p14="http://schemas.microsoft.com/office/powerpoint/2010/main" val="461192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6932AA-A9D1-45B2-8F16-F0BAE0AFCC09}"/>
              </a:ext>
            </a:extLst>
          </p:cNvPr>
          <p:cNvSpPr/>
          <p:nvPr/>
        </p:nvSpPr>
        <p:spPr>
          <a:xfrm>
            <a:off x="0" y="0"/>
            <a:ext cx="12192000" cy="6139648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07745A-4CB3-4E36-AE2B-E249CC3D98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1264" y="339085"/>
            <a:ext cx="11245850" cy="780338"/>
          </a:xfrm>
        </p:spPr>
        <p:txBody>
          <a:bodyPr/>
          <a:lstStyle/>
          <a:p>
            <a:r>
              <a:rPr lang="en-US" dirty="0"/>
              <a:t>Strong roots</a:t>
            </a:r>
          </a:p>
        </p:txBody>
      </p:sp>
      <p:pic>
        <p:nvPicPr>
          <p:cNvPr id="4" name="Picture 3" descr="A picture containing text, sky, sign&#10;&#10;Description automatically generated">
            <a:extLst>
              <a:ext uri="{FF2B5EF4-FFF2-40B4-BE49-F238E27FC236}">
                <a16:creationId xmlns:a16="http://schemas.microsoft.com/office/drawing/2014/main" id="{53E4BFD0-8172-48FC-9EED-AED2500A6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  <a:effectLst>
            <a:softEdge rad="596900"/>
          </a:effectLst>
        </p:spPr>
      </p:pic>
    </p:spTree>
    <p:extLst>
      <p:ext uri="{BB962C8B-B14F-4D97-AF65-F5344CB8AC3E}">
        <p14:creationId xmlns:p14="http://schemas.microsoft.com/office/powerpoint/2010/main" val="2094456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A3838"/>
      </a:accent1>
      <a:accent2>
        <a:srgbClr val="757070"/>
      </a:accent2>
      <a:accent3>
        <a:srgbClr val="BF9000"/>
      </a:accent3>
      <a:accent4>
        <a:srgbClr val="FECF3F"/>
      </a:accent4>
      <a:accent5>
        <a:srgbClr val="674F01"/>
      </a:accent5>
      <a:accent6>
        <a:srgbClr val="2E2300"/>
      </a:accent6>
      <a:hlink>
        <a:srgbClr val="BF9000"/>
      </a:hlink>
      <a:folHlink>
        <a:srgbClr val="FEE599"/>
      </a:folHlink>
    </a:clrScheme>
    <a:fontScheme name="Custom 1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NH_2021_template_vers5" id="{375A7EAD-CA58-4D94-AEF9-F4CF7AFCB646}" vid="{95FAECFE-4F57-4DB5-9913-D64987A231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84F8DE32E3B849B3A37F6F3FBE4891" ma:contentTypeVersion="9" ma:contentTypeDescription="Create a new document." ma:contentTypeScope="" ma:versionID="b30c2a04db2943f3d514e4a2f46f7fe3">
  <xsd:schema xmlns:xsd="http://www.w3.org/2001/XMLSchema" xmlns:xs="http://www.w3.org/2001/XMLSchema" xmlns:p="http://schemas.microsoft.com/office/2006/metadata/properties" xmlns:ns2="6df3c588-c946-4c96-aae7-bbe82c7dc5c3" targetNamespace="http://schemas.microsoft.com/office/2006/metadata/properties" ma:root="true" ma:fieldsID="b7b8723ac9bd7267fed057415db00c38" ns2:_="">
    <xsd:import namespace="6df3c588-c946-4c96-aae7-bbe82c7dc5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3c588-c946-4c96-aae7-bbe82c7dc5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DEA48B-B8A7-4035-8D22-321ECE0525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f3c588-c946-4c96-aae7-bbe82c7dc5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76BB0CC-FA08-41C2-BDA2-08F1174421C6}">
  <ds:schemaRefs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documentManagement/types"/>
    <ds:schemaRef ds:uri="6df3c588-c946-4c96-aae7-bbe82c7dc5c3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3D4BC20-9414-4DCD-9DBB-234A6D5378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SNH_2021_template (1)</Template>
  <TotalTime>1248</TotalTime>
  <Words>467</Words>
  <Application>Microsoft Office PowerPoint</Application>
  <PresentationFormat>Widescreen</PresentationFormat>
  <Paragraphs>76</Paragraphs>
  <Slides>23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Garamond</vt:lpstr>
      <vt:lpstr>Gisha</vt:lpstr>
      <vt:lpstr>Lato</vt:lpstr>
      <vt:lpstr>Montserrat ExtraBold</vt:lpstr>
      <vt:lpstr>Wingdings</vt:lpstr>
      <vt:lpstr>Office Theme</vt:lpstr>
      <vt:lpstr>Gain the Tools to Design Repeatable, Scalable Workflows for Your Accounting Firm</vt:lpstr>
      <vt:lpstr>PowerPoint Presentation</vt:lpstr>
      <vt:lpstr>PowerPoint Presentation</vt:lpstr>
      <vt:lpstr>PowerPoint Presentation</vt:lpstr>
      <vt:lpstr>Industry Pain 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CLIENT COMMUNICATION</vt:lpstr>
      <vt:lpstr>MONTH-END REVIEW</vt:lpstr>
      <vt:lpstr>FINANCIAL ADVISORY</vt:lpstr>
      <vt:lpstr>CLIENT WORKFLOW</vt:lpstr>
      <vt:lpstr>ACCOUNTS PAYABLE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Up:  More Cutting-Training  Please make your way to your next session</vt:lpstr>
      <vt:lpstr>Gain the Tools to Design Repeatable, Scalable Workflows for Your Accounting Firm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Gain the Tools to Design Repeatable, Scalable Workflows for Your Accounting Firm</dc:title>
  <dc:creator>Sarah Davis</dc:creator>
  <cp:lastModifiedBy>Sarah Davis</cp:lastModifiedBy>
  <cp:revision>12</cp:revision>
  <cp:lastPrinted>2021-10-22T23:14:05Z</cp:lastPrinted>
  <dcterms:created xsi:type="dcterms:W3CDTF">2021-06-11T14:52:41Z</dcterms:created>
  <dcterms:modified xsi:type="dcterms:W3CDTF">2021-10-24T02:42:12Z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0x0101004D84F8DE32E3B849B3A37F6F3FBE4891</vt:lpwstr>
  </property>
</Properties>
</file>